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Lst>
  <p:sldSz cx="12192000" cy="6858000"/>
  <p:notesSz cx="6858000" cy="9144000"/>
  <p:custShowLst>
    <p:custShow name="cover loop" id="0">
      <p:sldLst>
        <p:sld r:id="rId2"/>
        <p:sld r:id="rId3"/>
      </p:sldLst>
    </p:custShow>
    <p:custShow name="Ocean" id="1">
      <p:sldLst>
        <p:sld r:id="rId4"/>
        <p:sld r:id="rId5"/>
        <p:sld r:id="rId6"/>
        <p:sld r:id="rId7"/>
        <p:sld r:id="rId8"/>
        <p:sld r:id="rId9"/>
        <p:sld r:id="rId10"/>
        <p:sld r:id="rId11"/>
        <p:sld r:id="rId12"/>
        <p:sld r:id="rId13"/>
        <p:sld r:id="rId14"/>
        <p:sld r:id="rId3"/>
      </p:sldLst>
    </p:custShow>
    <p:custShow name="Marine" id="2">
      <p:sldLst>
        <p:sld r:id="rId15"/>
        <p:sld r:id="rId16"/>
        <p:sld r:id="rId17"/>
        <p:sld r:id="rId18"/>
        <p:sld r:id="rId19"/>
        <p:sld r:id="rId20"/>
        <p:sld r:id="rId21"/>
        <p:sld r:id="rId3"/>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Rg st="1" end="2"/>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93" autoAdjust="0"/>
    <p:restoredTop sz="94660"/>
  </p:normalViewPr>
  <p:slideViewPr>
    <p:cSldViewPr snapToGrid="0">
      <p:cViewPr varScale="1">
        <p:scale>
          <a:sx n="86" d="100"/>
          <a:sy n="86" d="100"/>
        </p:scale>
        <p:origin x="40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3B661-3CF9-46C0-981E-6329C61980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A4B97C-8301-4CE2-AC9C-F15F28949C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95049D-EB4E-40FE-A394-B8C2FAE464FA}"/>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61F565AB-B577-48D0-ACD7-81AC65D7D5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9BA60-47FD-4121-9837-44A13475728F}"/>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09532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076B1-8DD2-485B-B775-084C3869D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7123CE-1AD0-4B2C-ABB4-3CB36733E3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F112E-DBDA-4ED8-BE25-6F629C3A8590}"/>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96D87885-CDB6-4A86-B620-0F977210A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ABCEE-2EA6-4CB1-A561-B05F11D90AEC}"/>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142178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EAEB-8F2E-4E3B-A967-341A68E8A8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0E9F8B-106C-427E-A2CE-5D7EE641B2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36596F-D8D7-4B05-82DA-3C4297761A71}"/>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E422D853-7AAA-4A46-A41F-6593A2402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EC1441-2661-4E8C-BF0D-0DBD7A815172}"/>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415359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0B39-820E-4F30-8B50-0EA95436AE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78DFC7-A025-4D9C-ACD0-D507CAE105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54BA6B-AFBF-487E-B81E-2E6E06B554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A2251-0DBC-4874-9E78-DD60323A49EC}"/>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6" name="Footer Placeholder 5">
            <a:extLst>
              <a:ext uri="{FF2B5EF4-FFF2-40B4-BE49-F238E27FC236}">
                <a16:creationId xmlns:a16="http://schemas.microsoft.com/office/drawing/2014/main" id="{DB5E8656-4076-4D14-B627-4E416240DF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CF6DA4-AE0F-44FD-AB7E-C25AC3A7C45B}"/>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16771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0F82-F065-4A6D-BE97-A4F757A58A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B9D867-E6F8-4791-90D1-BB5D03ACD1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048C7F-BCFF-4E33-B6E5-05AD439997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944224-848E-4F85-8E22-F121465D92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B59E49-F26C-4E93-95D3-17C9055D11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CD4FB-CBF6-4490-B8BD-3F10503000FE}"/>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8" name="Footer Placeholder 7">
            <a:extLst>
              <a:ext uri="{FF2B5EF4-FFF2-40B4-BE49-F238E27FC236}">
                <a16:creationId xmlns:a16="http://schemas.microsoft.com/office/drawing/2014/main" id="{AE019ACB-22ED-41D2-9C6D-D7F1D5956D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07BE01-DE47-4D0C-A774-A73DDB59331C}"/>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7152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CDFFA-E96B-4E7C-9531-6BB91F9ACF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50B905-C209-4A80-ADA6-62FB4BE6D23C}"/>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4" name="Footer Placeholder 3">
            <a:extLst>
              <a:ext uri="{FF2B5EF4-FFF2-40B4-BE49-F238E27FC236}">
                <a16:creationId xmlns:a16="http://schemas.microsoft.com/office/drawing/2014/main" id="{7CA066DA-9DB7-4A9E-A170-BBBB8E3F07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DC6A28-B3B9-46E8-8042-DD2FC882A6DB}"/>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48199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FDF012-1576-4818-BD21-9DE31A25B925}"/>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3" name="Footer Placeholder 2">
            <a:extLst>
              <a:ext uri="{FF2B5EF4-FFF2-40B4-BE49-F238E27FC236}">
                <a16:creationId xmlns:a16="http://schemas.microsoft.com/office/drawing/2014/main" id="{2516649F-7FC8-4566-8EAF-9009D23A15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2B238F-71DD-4DA9-BDCE-66FA8FD13CE8}"/>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298193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440A-7038-4F7F-B481-3B3AD70D84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FFDC64-5EA0-4ABA-9BF0-6914F74D06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B830D7-C7D1-4CEC-A944-A6CAEE094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86FF1A-BC0F-43D9-8307-E2A0BF7122EC}"/>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6" name="Footer Placeholder 5">
            <a:extLst>
              <a:ext uri="{FF2B5EF4-FFF2-40B4-BE49-F238E27FC236}">
                <a16:creationId xmlns:a16="http://schemas.microsoft.com/office/drawing/2014/main" id="{BD0688E3-AACB-4605-AE2F-BD8AB684A6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15153C-F610-4467-850E-7805FC4FD987}"/>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268116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CF56-BBE8-4888-B276-8D59C0AE6F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D93764-2799-445A-A452-A1FE567306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23DC52-905C-4EE1-AE93-F66B5414E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CFE1FF-E716-406F-99B4-A4BAEE3FDD44}"/>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6" name="Footer Placeholder 5">
            <a:extLst>
              <a:ext uri="{FF2B5EF4-FFF2-40B4-BE49-F238E27FC236}">
                <a16:creationId xmlns:a16="http://schemas.microsoft.com/office/drawing/2014/main" id="{9D1B2309-7941-4B4A-812B-4D3B2F5914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E8BE41-F5D0-4006-832A-3D7580CF841D}"/>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2852220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82F4-9F0A-4DDB-8DCC-EC6719F44D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6D948D-D457-415C-8468-AE4CA6345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E9A48-A0B1-4773-8C5F-81C6AE4FBD3A}"/>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5205C8FE-1048-45F3-A11B-ABEE41E83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E47478-2DD1-4B28-BCB1-7CCDFF1075CD}"/>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3014940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E62C68-6E4E-47C3-97E6-825D7565F3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606ED6-4961-4660-AC39-B8FB3FE169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2CB09-7555-4038-9B40-18604D741723}"/>
              </a:ext>
            </a:extLst>
          </p:cNvPr>
          <p:cNvSpPr>
            <a:spLocks noGrp="1"/>
          </p:cNvSpPr>
          <p:nvPr>
            <p:ph type="dt" sz="half" idx="10"/>
          </p:nvPr>
        </p:nvSpPr>
        <p:spPr/>
        <p:txBody>
          <a:body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46E70EA3-ADB8-4D2D-84A5-C09B94A9A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1F25F-6DBE-4525-90F0-52562FC65039}"/>
              </a:ext>
            </a:extLst>
          </p:cNvPr>
          <p:cNvSpPr>
            <a:spLocks noGrp="1"/>
          </p:cNvSpPr>
          <p:nvPr>
            <p:ph type="sldNum" sz="quarter" idx="12"/>
          </p:nvPr>
        </p:nvSpPr>
        <p:spPr/>
        <p:txBody>
          <a:bodyPr/>
          <a:lstStyle/>
          <a:p>
            <a:fld id="{18319951-736B-442B-B630-77728F35926D}" type="slidenum">
              <a:rPr lang="en-US" smtClean="0"/>
              <a:t>‹#›</a:t>
            </a:fld>
            <a:endParaRPr lang="en-US"/>
          </a:p>
        </p:txBody>
      </p:sp>
    </p:spTree>
    <p:extLst>
      <p:ext uri="{BB962C8B-B14F-4D97-AF65-F5344CB8AC3E}">
        <p14:creationId xmlns:p14="http://schemas.microsoft.com/office/powerpoint/2010/main" val="180491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B452F9-DF63-401B-824E-8C49F38846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B8C3DF-564B-468D-AA6B-3078AB3C70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5F5AE-FEBE-4C03-BB75-8652ACB67E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3FC7F7-F861-455F-9720-03C42A3620C1}" type="datetimeFigureOut">
              <a:rPr lang="en-US" smtClean="0"/>
              <a:t>3/20/2019</a:t>
            </a:fld>
            <a:endParaRPr lang="en-US"/>
          </a:p>
        </p:txBody>
      </p:sp>
      <p:sp>
        <p:nvSpPr>
          <p:cNvPr id="5" name="Footer Placeholder 4">
            <a:extLst>
              <a:ext uri="{FF2B5EF4-FFF2-40B4-BE49-F238E27FC236}">
                <a16:creationId xmlns:a16="http://schemas.microsoft.com/office/drawing/2014/main" id="{8B855928-5F72-4238-9E8E-0AE3079C17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90E7B1-006C-45CE-A47E-9FF7D755C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19951-736B-442B-B630-77728F35926D}" type="slidenum">
              <a:rPr lang="en-US" smtClean="0"/>
              <a:t>‹#›</a:t>
            </a:fld>
            <a:endParaRPr lang="en-US"/>
          </a:p>
        </p:txBody>
      </p:sp>
    </p:spTree>
    <p:extLst>
      <p:ext uri="{BB962C8B-B14F-4D97-AF65-F5344CB8AC3E}">
        <p14:creationId xmlns:p14="http://schemas.microsoft.com/office/powerpoint/2010/main" val="35084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6.svg"/><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slide" Target="slide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slide" Target="slide5.xml"/><Relationship Id="rId5" Type="http://schemas.microsoft.com/office/2007/relationships/hdphoto" Target="../media/hdphoto1.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slide" Target="slide6.xml"/><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jpg"/><Relationship Id="rId7"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image" Target="../media/image14.jpg"/><Relationship Id="rId4" Type="http://schemas.openxmlformats.org/officeDocument/2006/relationships/image" Target="../media/image13.jpeg"/><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slide" Target="slide8.xml"/><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slide" Target="slide9.xml"/><Relationship Id="rId5" Type="http://schemas.microsoft.com/office/2007/relationships/hdphoto" Target="../media/hdphoto1.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slide" Target="slide10.xml"/><Relationship Id="rId5" Type="http://schemas.microsoft.com/office/2007/relationships/hdphoto" Target="../media/hdphoto1.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slide" Target="slide11.xml"/><Relationship Id="rId5" Type="http://schemas.microsoft.com/office/2007/relationships/hdphoto" Target="../media/hdphoto1.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slide" Target="slide12.xml"/><Relationship Id="rId5" Type="http://schemas.microsoft.com/office/2007/relationships/hdphoto" Target="../media/hdphoto1.wd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slide" Target="slide13.xml"/><Relationship Id="rId5" Type="http://schemas.microsoft.com/office/2007/relationships/hdphoto" Target="../media/hdphoto1.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slide" Target="slide2.xml"/><Relationship Id="rId5" Type="http://schemas.microsoft.com/office/2007/relationships/hdphoto" Target="../media/hdphoto1.wdp"/><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slide" Target="slide15.xml"/><Relationship Id="rId5" Type="http://schemas.microsoft.com/office/2007/relationships/hdphoto" Target="../media/hdphoto1.wdp"/><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14.xml"/><Relationship Id="rId7"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slide" Target="slide16.xml"/><Relationship Id="rId5" Type="http://schemas.microsoft.com/office/2007/relationships/hdphoto" Target="../media/hdphoto1.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slide" Target="slide17.xml"/><Relationship Id="rId5" Type="http://schemas.microsoft.com/office/2007/relationships/hdphoto" Target="../media/hdphoto1.wdp"/><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slide" Target="slide18.xml"/><Relationship Id="rId5" Type="http://schemas.microsoft.com/office/2007/relationships/hdphoto" Target="../media/hdphoto1.wdp"/><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slide" Target="slide19.xml"/><Relationship Id="rId5" Type="http://schemas.microsoft.com/office/2007/relationships/hdphoto" Target="../media/hdphoto1.wdp"/><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slide" Target="slide20.xml"/><Relationship Id="rId5" Type="http://schemas.microsoft.com/office/2007/relationships/hdphoto" Target="../media/hdphoto1.wdp"/><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9.png"/><Relationship Id="rId7" Type="http://schemas.microsoft.com/office/2007/relationships/hdphoto" Target="../media/hdphoto1.wdp"/><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slide" Target="slide19.xml"/><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9DD1-D4DE-4C9F-B955-06D953C8EC4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931109C-538E-4E85-8B8B-90D491F24EE4}"/>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45E7D4F6-6A01-4BCD-8293-CF7DF349F484}"/>
              </a:ext>
            </a:extLst>
          </p:cNvPr>
          <p:cNvPicPr>
            <a:picLocks noChangeAspect="1"/>
          </p:cNvPicPr>
          <p:nvPr/>
        </p:nvPicPr>
        <p:blipFill rotWithShape="1">
          <a:blip r:embed="rId2">
            <a:extLst>
              <a:ext uri="{28A0092B-C50C-407E-A947-70E740481C1C}">
                <a14:useLocalDpi xmlns:a14="http://schemas.microsoft.com/office/drawing/2010/main" val="0"/>
              </a:ext>
            </a:extLst>
          </a:blip>
          <a:srcRect t="15429" b="6935"/>
          <a:stretch/>
        </p:blipFill>
        <p:spPr>
          <a:xfrm>
            <a:off x="0" y="0"/>
            <a:ext cx="12192000" cy="6858000"/>
          </a:xfrm>
          <a:prstGeom prst="rect">
            <a:avLst/>
          </a:prstGeom>
        </p:spPr>
      </p:pic>
      <p:sp>
        <p:nvSpPr>
          <p:cNvPr id="6" name="TextBox 5">
            <a:extLst>
              <a:ext uri="{FF2B5EF4-FFF2-40B4-BE49-F238E27FC236}">
                <a16:creationId xmlns:a16="http://schemas.microsoft.com/office/drawing/2014/main" id="{B3A8D31B-3E6B-488F-968B-813491FC767D}"/>
              </a:ext>
            </a:extLst>
          </p:cNvPr>
          <p:cNvSpPr txBox="1"/>
          <p:nvPr/>
        </p:nvSpPr>
        <p:spPr>
          <a:xfrm>
            <a:off x="0" y="644682"/>
            <a:ext cx="12087827" cy="1446550"/>
          </a:xfrm>
          <a:prstGeom prst="rect">
            <a:avLst/>
          </a:prstGeom>
          <a:noFill/>
        </p:spPr>
        <p:txBody>
          <a:bodyPr wrap="square" rtlCol="0">
            <a:spAutoFit/>
          </a:bodyPr>
          <a:lstStyle/>
          <a:p>
            <a:pPr algn="ctr"/>
            <a:r>
              <a:rPr lang="en-US" sz="8800" b="1" spc="600" dirty="0">
                <a:solidFill>
                  <a:schemeClr val="bg1"/>
                </a:solidFill>
                <a:latin typeface="Bodoni MT" panose="02070603080606020203" pitchFamily="18" charset="0"/>
              </a:rPr>
              <a:t>THE GREAT BLUE</a:t>
            </a:r>
            <a:endParaRPr lang="en-US" sz="8800" b="1" spc="300" dirty="0">
              <a:solidFill>
                <a:schemeClr val="bg1"/>
              </a:solidFill>
              <a:latin typeface="Bodoni MT" panose="02070603080606020203" pitchFamily="18" charset="0"/>
            </a:endParaRPr>
          </a:p>
        </p:txBody>
      </p:sp>
      <p:sp>
        <p:nvSpPr>
          <p:cNvPr id="7" name="TextBox 6">
            <a:extLst>
              <a:ext uri="{FF2B5EF4-FFF2-40B4-BE49-F238E27FC236}">
                <a16:creationId xmlns:a16="http://schemas.microsoft.com/office/drawing/2014/main" id="{FE95EAD0-8AA4-4D64-ACB7-206DD9A3D310}"/>
              </a:ext>
            </a:extLst>
          </p:cNvPr>
          <p:cNvSpPr txBox="1"/>
          <p:nvPr/>
        </p:nvSpPr>
        <p:spPr>
          <a:xfrm>
            <a:off x="1697620" y="2091232"/>
            <a:ext cx="8970380" cy="954107"/>
          </a:xfrm>
          <a:prstGeom prst="rect">
            <a:avLst/>
          </a:prstGeom>
          <a:noFill/>
        </p:spPr>
        <p:txBody>
          <a:bodyPr wrap="square" rtlCol="0">
            <a:spAutoFit/>
          </a:bodyPr>
          <a:lstStyle/>
          <a:p>
            <a:pPr algn="ctr"/>
            <a:r>
              <a:rPr lang="en-US" sz="2800" b="1" spc="600" dirty="0">
                <a:solidFill>
                  <a:schemeClr val="bg1"/>
                </a:solidFill>
                <a:latin typeface="Bodoni MT" panose="02070603080606020203" pitchFamily="18" charset="0"/>
              </a:rPr>
              <a:t>OCEAN EXPLORATION AND MARINE CONSERVATION</a:t>
            </a:r>
            <a:endParaRPr lang="en-US" sz="2800" b="1" spc="300" dirty="0">
              <a:solidFill>
                <a:schemeClr val="bg1"/>
              </a:solidFill>
              <a:latin typeface="Bodoni MT" panose="02070603080606020203" pitchFamily="18" charset="0"/>
            </a:endParaRPr>
          </a:p>
        </p:txBody>
      </p:sp>
      <p:sp>
        <p:nvSpPr>
          <p:cNvPr id="4" name="Rectangle 3">
            <a:extLst>
              <a:ext uri="{FF2B5EF4-FFF2-40B4-BE49-F238E27FC236}">
                <a16:creationId xmlns:a16="http://schemas.microsoft.com/office/drawing/2014/main" id="{1C2C6AAD-906C-4292-BAB9-571452FD6CCF}"/>
              </a:ext>
            </a:extLst>
          </p:cNvPr>
          <p:cNvSpPr/>
          <p:nvPr/>
        </p:nvSpPr>
        <p:spPr>
          <a:xfrm>
            <a:off x="3047999" y="5868670"/>
            <a:ext cx="6096000" cy="738664"/>
          </a:xfrm>
          <a:prstGeom prst="rect">
            <a:avLst/>
          </a:prstGeom>
        </p:spPr>
        <p:txBody>
          <a:bodyPr>
            <a:spAutoFit/>
          </a:bodyPr>
          <a:lstStyle/>
          <a:p>
            <a:pPr algn="ctr"/>
            <a:endParaRPr lang="en-US" b="1" spc="600" dirty="0">
              <a:solidFill>
                <a:schemeClr val="bg1"/>
              </a:solidFill>
              <a:latin typeface="Bodoni MT" panose="02070603080606020203" pitchFamily="18" charset="0"/>
            </a:endParaRPr>
          </a:p>
          <a:p>
            <a:pPr algn="ctr"/>
            <a:r>
              <a:rPr lang="en-US" sz="2400" b="1" spc="600" dirty="0" err="1">
                <a:solidFill>
                  <a:schemeClr val="bg1"/>
                </a:solidFill>
                <a:latin typeface="Bodoni MT" panose="02070603080606020203" pitchFamily="18" charset="0"/>
              </a:rPr>
              <a:t>Scy</a:t>
            </a:r>
            <a:r>
              <a:rPr lang="en-US" sz="2400" b="1" spc="600" dirty="0">
                <a:solidFill>
                  <a:schemeClr val="bg1"/>
                </a:solidFill>
                <a:latin typeface="Bodoni MT" panose="02070603080606020203" pitchFamily="18" charset="0"/>
              </a:rPr>
              <a:t> Elijah F. Santiago</a:t>
            </a:r>
            <a:endParaRPr lang="en-US" sz="2400" b="1" spc="300" dirty="0">
              <a:solidFill>
                <a:schemeClr val="bg1"/>
              </a:solidFill>
              <a:latin typeface="Bodoni MT" panose="02070603080606020203" pitchFamily="18" charset="0"/>
            </a:endParaRPr>
          </a:p>
        </p:txBody>
      </p:sp>
    </p:spTree>
    <p:extLst>
      <p:ext uri="{BB962C8B-B14F-4D97-AF65-F5344CB8AC3E}">
        <p14:creationId xmlns:p14="http://schemas.microsoft.com/office/powerpoint/2010/main" val="12662720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9" name="Picture 18">
            <a:hlinkClick r:id="" action="ppaction://customshow?id=0"/>
            <a:extLst>
              <a:ext uri="{FF2B5EF4-FFF2-40B4-BE49-F238E27FC236}">
                <a16:creationId xmlns:a16="http://schemas.microsoft.com/office/drawing/2014/main" id="{A21F0FEC-2209-4A96-9916-8B04335840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4"/>
            <a:ext cx="12194977" cy="6856326"/>
          </a:xfrm>
          <a:prstGeom prst="rect">
            <a:avLst/>
          </a:prstGeom>
        </p:spPr>
      </p:pic>
      <p:sp>
        <p:nvSpPr>
          <p:cNvPr id="20" name="TextBox 19">
            <a:extLst>
              <a:ext uri="{FF2B5EF4-FFF2-40B4-BE49-F238E27FC236}">
                <a16:creationId xmlns:a16="http://schemas.microsoft.com/office/drawing/2014/main" id="{F4C36A29-3CF8-499F-AAB9-65FF8CC29181}"/>
              </a:ext>
            </a:extLst>
          </p:cNvPr>
          <p:cNvSpPr txBox="1"/>
          <p:nvPr/>
        </p:nvSpPr>
        <p:spPr>
          <a:xfrm>
            <a:off x="2299099" y="4044160"/>
            <a:ext cx="2665927" cy="830997"/>
          </a:xfrm>
          <a:prstGeom prst="rect">
            <a:avLst/>
          </a:prstGeom>
          <a:noFill/>
        </p:spPr>
        <p:txBody>
          <a:bodyPr wrap="square" rtlCol="0">
            <a:spAutoFit/>
          </a:bodyPr>
          <a:lstStyle/>
          <a:p>
            <a:pPr algn="ctr"/>
            <a:r>
              <a:rPr lang="en-US" sz="2400" dirty="0">
                <a:solidFill>
                  <a:schemeClr val="bg1"/>
                </a:solidFill>
                <a:latin typeface="Adobe Caslon Pro Bold" panose="0205070206050A020403" pitchFamily="18" charset="0"/>
                <a:hlinkClick r:id="" action="ppaction://customshow?id=1">
                  <a:extLst>
                    <a:ext uri="{A12FA001-AC4F-418D-AE19-62706E023703}">
                      <ahyp:hlinkClr xmlns:ahyp="http://schemas.microsoft.com/office/drawing/2018/hyperlinkcolor" val="tx"/>
                    </a:ext>
                  </a:extLst>
                </a:hlinkClick>
              </a:rPr>
              <a:t>OCEAN </a:t>
            </a:r>
          </a:p>
          <a:p>
            <a:pPr algn="ctr"/>
            <a:r>
              <a:rPr lang="en-US" sz="2400" dirty="0">
                <a:solidFill>
                  <a:schemeClr val="bg1"/>
                </a:solidFill>
                <a:latin typeface="Adobe Caslon Pro Bold" panose="0205070206050A020403" pitchFamily="18" charset="0"/>
                <a:hlinkClick r:id="" action="ppaction://customshow?id=1">
                  <a:extLst>
                    <a:ext uri="{A12FA001-AC4F-418D-AE19-62706E023703}">
                      <ahyp:hlinkClr xmlns:ahyp="http://schemas.microsoft.com/office/drawing/2018/hyperlinkcolor" val="tx"/>
                    </a:ext>
                  </a:extLst>
                </a:hlinkClick>
              </a:rPr>
              <a:t>EXPLORATION</a:t>
            </a:r>
            <a:endParaRPr lang="en-US" sz="2400" dirty="0">
              <a:solidFill>
                <a:schemeClr val="bg1"/>
              </a:solidFill>
              <a:latin typeface="Adobe Caslon Pro Bold" panose="0205070206050A020403" pitchFamily="18" charset="0"/>
            </a:endParaRPr>
          </a:p>
        </p:txBody>
      </p:sp>
      <p:sp>
        <p:nvSpPr>
          <p:cNvPr id="21" name="Rectangle 20">
            <a:extLst>
              <a:ext uri="{FF2B5EF4-FFF2-40B4-BE49-F238E27FC236}">
                <a16:creationId xmlns:a16="http://schemas.microsoft.com/office/drawing/2014/main" id="{11F351FD-B131-42EC-867D-880F57E121B2}"/>
              </a:ext>
            </a:extLst>
          </p:cNvPr>
          <p:cNvSpPr/>
          <p:nvPr/>
        </p:nvSpPr>
        <p:spPr>
          <a:xfrm>
            <a:off x="578734" y="648182"/>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22" name="Rectangle 21">
            <a:extLst>
              <a:ext uri="{FF2B5EF4-FFF2-40B4-BE49-F238E27FC236}">
                <a16:creationId xmlns:a16="http://schemas.microsoft.com/office/drawing/2014/main" id="{38C96961-5527-49FD-BEBC-3EB92D2ABC51}"/>
              </a:ext>
            </a:extLst>
          </p:cNvPr>
          <p:cNvSpPr/>
          <p:nvPr/>
        </p:nvSpPr>
        <p:spPr>
          <a:xfrm>
            <a:off x="6943765" y="4044161"/>
            <a:ext cx="2778196" cy="830997"/>
          </a:xfrm>
          <a:prstGeom prst="rect">
            <a:avLst/>
          </a:prstGeom>
        </p:spPr>
        <p:txBody>
          <a:bodyPr wrap="none">
            <a:spAutoFit/>
          </a:bodyPr>
          <a:lstStyle/>
          <a:p>
            <a:pPr algn="ctr"/>
            <a:r>
              <a:rPr lang="en-US" sz="2400" dirty="0">
                <a:solidFill>
                  <a:schemeClr val="bg1"/>
                </a:solidFill>
                <a:latin typeface="Adobe Caslon Pro Bold" panose="0205070206050A020403" pitchFamily="18" charset="0"/>
                <a:hlinkClick r:id="" action="ppaction://customshow?id=2"/>
              </a:rPr>
              <a:t>MARINE </a:t>
            </a:r>
          </a:p>
          <a:p>
            <a:pPr algn="ctr"/>
            <a:r>
              <a:rPr lang="en-US" sz="2400" dirty="0">
                <a:solidFill>
                  <a:schemeClr val="bg1"/>
                </a:solidFill>
                <a:latin typeface="Adobe Caslon Pro Bold" panose="0205070206050A020403" pitchFamily="18" charset="0"/>
                <a:hlinkClick r:id="" action="ppaction://customshow?id=2"/>
              </a:rPr>
              <a:t>CONSERVATION</a:t>
            </a:r>
            <a:endParaRPr lang="en-US" sz="2400" dirty="0">
              <a:solidFill>
                <a:schemeClr val="bg1"/>
              </a:solidFill>
              <a:latin typeface="Adobe Caslon Pro Bold" panose="0205070206050A020403" pitchFamily="18" charset="0"/>
            </a:endParaRPr>
          </a:p>
        </p:txBody>
      </p:sp>
      <p:pic>
        <p:nvPicPr>
          <p:cNvPr id="5" name="Picture 4">
            <a:hlinkClick r:id="" action="ppaction://customshow?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9270" y="1908441"/>
            <a:ext cx="1587186" cy="15896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Picture 5">
            <a:hlinkClick r:id="" action="ppaction://customshow?id=1"/>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7248" y="1908441"/>
            <a:ext cx="1589628" cy="15896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96820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5B7ED3C-D61C-482E-A4EF-9BF7E43EBC02}"/>
              </a:ext>
            </a:extLst>
          </p:cNvPr>
          <p:cNvSpPr txBox="1"/>
          <p:nvPr/>
        </p:nvSpPr>
        <p:spPr>
          <a:xfrm>
            <a:off x="1026292" y="581247"/>
            <a:ext cx="4572000" cy="461665"/>
          </a:xfrm>
          <a:prstGeom prst="rect">
            <a:avLst/>
          </a:prstGeom>
          <a:noFill/>
        </p:spPr>
        <p:txBody>
          <a:bodyPr wrap="square" rtlCol="0">
            <a:spAutoFit/>
          </a:bodyPr>
          <a:lstStyle/>
          <a:p>
            <a:pPr algn="ctr"/>
            <a:r>
              <a:rPr lang="en-US" sz="2400" dirty="0">
                <a:solidFill>
                  <a:schemeClr val="bg1"/>
                </a:solidFill>
              </a:rPr>
              <a:t>OCEAN EXPLORATION</a:t>
            </a:r>
          </a:p>
        </p:txBody>
      </p:sp>
      <p:pic>
        <p:nvPicPr>
          <p:cNvPr id="13" name="Graphic 12" descr="Anchor">
            <a:extLst>
              <a:ext uri="{FF2B5EF4-FFF2-40B4-BE49-F238E27FC236}">
                <a16:creationId xmlns:a16="http://schemas.microsoft.com/office/drawing/2014/main" id="{FF5B5402-0EA9-4695-A6CF-53219CFC643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01101" y="1327235"/>
            <a:ext cx="1407284" cy="1407284"/>
          </a:xfrm>
          <a:prstGeom prst="rect">
            <a:avLst/>
          </a:prstGeom>
        </p:spPr>
      </p:pic>
      <p:pic>
        <p:nvPicPr>
          <p:cNvPr id="17" name="Picture 16">
            <a:extLst>
              <a:ext uri="{FF2B5EF4-FFF2-40B4-BE49-F238E27FC236}">
                <a16:creationId xmlns:a16="http://schemas.microsoft.com/office/drawing/2014/main" id="{8B05AD84-B8B2-47EB-93FC-EA6987B1D562}"/>
              </a:ext>
            </a:extLst>
          </p:cNvPr>
          <p:cNvPicPr>
            <a:picLocks noChangeAspect="1"/>
          </p:cNvPicPr>
          <p:nvPr/>
        </p:nvPicPr>
        <p:blipFill rotWithShape="1">
          <a:blip r:embed="rId4">
            <a:extLst>
              <a:ext uri="{28A0092B-C50C-407E-A947-70E740481C1C}">
                <a14:useLocalDpi xmlns:a14="http://schemas.microsoft.com/office/drawing/2010/main" val="0"/>
              </a:ext>
            </a:extLst>
          </a:blip>
          <a:srcRect b="8280"/>
          <a:stretch/>
        </p:blipFill>
        <p:spPr>
          <a:xfrm>
            <a:off x="1" y="-1"/>
            <a:ext cx="12191999" cy="6858001"/>
          </a:xfrm>
          <a:prstGeom prst="rect">
            <a:avLst/>
          </a:prstGeom>
        </p:spPr>
      </p:pic>
      <p:sp>
        <p:nvSpPr>
          <p:cNvPr id="18" name="Rectangle 17">
            <a:extLst>
              <a:ext uri="{FF2B5EF4-FFF2-40B4-BE49-F238E27FC236}">
                <a16:creationId xmlns:a16="http://schemas.microsoft.com/office/drawing/2014/main" id="{84C708E9-F266-4863-9619-2AE99AA7D751}"/>
              </a:ext>
            </a:extLst>
          </p:cNvPr>
          <p:cNvSpPr/>
          <p:nvPr/>
        </p:nvSpPr>
        <p:spPr>
          <a:xfrm>
            <a:off x="613458" y="581247"/>
            <a:ext cx="10891777" cy="5695506"/>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9" name="TextBox 18">
            <a:extLst>
              <a:ext uri="{FF2B5EF4-FFF2-40B4-BE49-F238E27FC236}">
                <a16:creationId xmlns:a16="http://schemas.microsoft.com/office/drawing/2014/main" id="{C95DDF30-0611-4D7F-B09A-81170F950D94}"/>
              </a:ext>
            </a:extLst>
          </p:cNvPr>
          <p:cNvSpPr txBox="1"/>
          <p:nvPr/>
        </p:nvSpPr>
        <p:spPr>
          <a:xfrm>
            <a:off x="784727" y="4579881"/>
            <a:ext cx="4840031" cy="1446550"/>
          </a:xfrm>
          <a:prstGeom prst="rect">
            <a:avLst/>
          </a:prstGeom>
          <a:noFill/>
        </p:spPr>
        <p:txBody>
          <a:bodyPr wrap="square" rtlCol="0">
            <a:spAutoFit/>
          </a:bodyPr>
          <a:lstStyle/>
          <a:p>
            <a:pPr algn="ctr"/>
            <a:r>
              <a:rPr lang="en-US" sz="4400" spc="300" dirty="0">
                <a:solidFill>
                  <a:schemeClr val="bg1"/>
                </a:solidFill>
                <a:latin typeface="Adobe Caslon Pro" panose="0205050205050A020403" pitchFamily="18" charset="0"/>
              </a:rPr>
              <a:t>OCEAN EXPLORATION</a:t>
            </a:r>
          </a:p>
        </p:txBody>
      </p:sp>
      <p:pic>
        <p:nvPicPr>
          <p:cNvPr id="9" name="Picture 8">
            <a:hlinkClick r:id="rId5" action="ppaction://hlinksldjump"/>
            <a:extLst>
              <a:ext uri="{FF2B5EF4-FFF2-40B4-BE49-F238E27FC236}">
                <a16:creationId xmlns:a16="http://schemas.microsoft.com/office/drawing/2014/main" id="{C229CA7D-78DE-43D4-855B-87D08CD82D02}"/>
              </a:ext>
            </a:extLst>
          </p:cNvPr>
          <p:cNvPicPr>
            <a:picLocks noChangeAspect="1"/>
          </p:cNvPicPr>
          <p:nvPr/>
        </p:nvPicPr>
        <p:blipFill>
          <a:blip r:embed="rId6" cstate="print">
            <a:duotone>
              <a:prstClr val="black"/>
              <a:srgbClr val="808080">
                <a:tint val="45000"/>
                <a:satMod val="40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0" name="Picture 9">
            <a:hlinkClick r:id="rId8" action="ppaction://hlinksldjump"/>
            <a:extLst>
              <a:ext uri="{FF2B5EF4-FFF2-40B4-BE49-F238E27FC236}">
                <a16:creationId xmlns:a16="http://schemas.microsoft.com/office/drawing/2014/main" id="{7CBDACFB-0B31-4562-8310-A5E9C34F6537}"/>
              </a:ext>
            </a:extLst>
          </p:cNvPr>
          <p:cNvPicPr>
            <a:picLocks noChangeAspect="1"/>
          </p:cNvPicPr>
          <p:nvPr/>
        </p:nvPicPr>
        <p:blipFill>
          <a:blip r:embed="rId6" cstate="print">
            <a:duotone>
              <a:prstClr val="black"/>
              <a:srgbClr val="808080">
                <a:tint val="45000"/>
                <a:satMod val="40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326230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6BCFC0-70DC-4599-B823-2543A124E3DB}"/>
              </a:ext>
            </a:extLst>
          </p:cNvPr>
          <p:cNvPicPr>
            <a:picLocks noChangeAspect="1"/>
          </p:cNvPicPr>
          <p:nvPr/>
        </p:nvPicPr>
        <p:blipFill rotWithShape="1">
          <a:blip r:embed="rId2">
            <a:extLst>
              <a:ext uri="{28A0092B-C50C-407E-A947-70E740481C1C}">
                <a14:useLocalDpi xmlns:a14="http://schemas.microsoft.com/office/drawing/2010/main" val="0"/>
              </a:ext>
            </a:extLst>
          </a:blip>
          <a:srcRect b="15701"/>
          <a:stretch/>
        </p:blipFill>
        <p:spPr>
          <a:xfrm>
            <a:off x="0" y="0"/>
            <a:ext cx="12203093" cy="6858001"/>
          </a:xfrm>
          <a:prstGeom prst="rect">
            <a:avLst/>
          </a:prstGeom>
        </p:spPr>
      </p:pic>
      <p:sp>
        <p:nvSpPr>
          <p:cNvPr id="5" name="Rectangle 4">
            <a:extLst>
              <a:ext uri="{FF2B5EF4-FFF2-40B4-BE49-F238E27FC236}">
                <a16:creationId xmlns:a16="http://schemas.microsoft.com/office/drawing/2014/main" id="{61C251CB-0C53-4BB2-948C-44970A2C3ADF}"/>
              </a:ext>
            </a:extLst>
          </p:cNvPr>
          <p:cNvSpPr/>
          <p:nvPr/>
        </p:nvSpPr>
        <p:spPr>
          <a:xfrm>
            <a:off x="765549" y="837634"/>
            <a:ext cx="3866086" cy="2308324"/>
          </a:xfrm>
          <a:prstGeom prst="rect">
            <a:avLst/>
          </a:prstGeom>
        </p:spPr>
        <p:txBody>
          <a:bodyPr wrap="square">
            <a:spAutoFit/>
          </a:bodyPr>
          <a:lstStyle/>
          <a:p>
            <a:r>
              <a:rPr lang="en-US" sz="2400" b="1" dirty="0">
                <a:solidFill>
                  <a:schemeClr val="bg1"/>
                </a:solidFill>
                <a:latin typeface="Adobe Caslon Pro" panose="0205050205050A020403" pitchFamily="18" charset="0"/>
              </a:rPr>
              <a:t>The ocean is the largest biosphere on Earth, covering nearly three-quarters of our planet’s surface and occupying a volume of 1.3 billion cubic kilometers.</a:t>
            </a:r>
          </a:p>
        </p:txBody>
      </p:sp>
      <p:sp>
        <p:nvSpPr>
          <p:cNvPr id="6" name="Rectangle 5">
            <a:extLst>
              <a:ext uri="{FF2B5EF4-FFF2-40B4-BE49-F238E27FC236}">
                <a16:creationId xmlns:a16="http://schemas.microsoft.com/office/drawing/2014/main" id="{204815CD-58B8-4816-8AF9-CE52884F502F}"/>
              </a:ext>
            </a:extLst>
          </p:cNvPr>
          <p:cNvSpPr/>
          <p:nvPr/>
        </p:nvSpPr>
        <p:spPr>
          <a:xfrm>
            <a:off x="578734" y="648182"/>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pic>
        <p:nvPicPr>
          <p:cNvPr id="7" name="Picture 6">
            <a:hlinkClick r:id="rId3" action="ppaction://hlinksldjump"/>
            <a:extLst>
              <a:ext uri="{FF2B5EF4-FFF2-40B4-BE49-F238E27FC236}">
                <a16:creationId xmlns:a16="http://schemas.microsoft.com/office/drawing/2014/main" id="{434CF8DD-3A49-4248-8E07-7916CDF2D1EF}"/>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0" name="Picture 9">
            <a:hlinkClick r:id="rId6" action="ppaction://hlinksldjump"/>
            <a:extLst>
              <a:ext uri="{FF2B5EF4-FFF2-40B4-BE49-F238E27FC236}">
                <a16:creationId xmlns:a16="http://schemas.microsoft.com/office/drawing/2014/main" id="{7ABA6B77-AC00-47C1-AE42-159A77F3550B}"/>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97253" y="5813742"/>
            <a:ext cx="1005840" cy="1044258"/>
          </a:xfrm>
          <a:prstGeom prst="rect">
            <a:avLst/>
          </a:prstGeom>
        </p:spPr>
      </p:pic>
    </p:spTree>
    <p:extLst>
      <p:ext uri="{BB962C8B-B14F-4D97-AF65-F5344CB8AC3E}">
        <p14:creationId xmlns:p14="http://schemas.microsoft.com/office/powerpoint/2010/main" val="26982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BD99DA1-7030-4D87-8BBE-962D4D36A4B1}"/>
              </a:ext>
            </a:extLst>
          </p:cNvPr>
          <p:cNvPicPr>
            <a:picLocks noChangeAspect="1"/>
          </p:cNvPicPr>
          <p:nvPr/>
        </p:nvPicPr>
        <p:blipFill rotWithShape="1">
          <a:blip r:embed="rId2">
            <a:extLst>
              <a:ext uri="{28A0092B-C50C-407E-A947-70E740481C1C}">
                <a14:useLocalDpi xmlns:a14="http://schemas.microsoft.com/office/drawing/2010/main" val="0"/>
              </a:ext>
            </a:extLst>
          </a:blip>
          <a:srcRect b="3125"/>
          <a:stretch/>
        </p:blipFill>
        <p:spPr>
          <a:xfrm>
            <a:off x="0" y="-405882"/>
            <a:ext cx="12192000" cy="7086600"/>
          </a:xfrm>
          <a:prstGeom prst="rect">
            <a:avLst/>
          </a:prstGeom>
        </p:spPr>
      </p:pic>
      <p:sp>
        <p:nvSpPr>
          <p:cNvPr id="6" name="Rectangle 5">
            <a:extLst>
              <a:ext uri="{FF2B5EF4-FFF2-40B4-BE49-F238E27FC236}">
                <a16:creationId xmlns:a16="http://schemas.microsoft.com/office/drawing/2014/main" id="{74E89F56-2DFE-41D5-8A5B-32D82732B9B7}"/>
              </a:ext>
            </a:extLst>
          </p:cNvPr>
          <p:cNvSpPr/>
          <p:nvPr/>
        </p:nvSpPr>
        <p:spPr>
          <a:xfrm>
            <a:off x="578734" y="648182"/>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7" name="Rectangle 6">
            <a:extLst>
              <a:ext uri="{FF2B5EF4-FFF2-40B4-BE49-F238E27FC236}">
                <a16:creationId xmlns:a16="http://schemas.microsoft.com/office/drawing/2014/main" id="{594244CB-5856-4367-BBD2-E972906CB8B2}"/>
              </a:ext>
            </a:extLst>
          </p:cNvPr>
          <p:cNvSpPr/>
          <p:nvPr/>
        </p:nvSpPr>
        <p:spPr>
          <a:xfrm>
            <a:off x="8020879" y="815849"/>
            <a:ext cx="3395155" cy="3785652"/>
          </a:xfrm>
          <a:prstGeom prst="rect">
            <a:avLst/>
          </a:prstGeom>
        </p:spPr>
        <p:txBody>
          <a:bodyPr wrap="square">
            <a:spAutoFit/>
          </a:bodyPr>
          <a:lstStyle/>
          <a:p>
            <a:r>
              <a:rPr lang="en-US" b="1" spc="300" dirty="0">
                <a:solidFill>
                  <a:schemeClr val="bg1"/>
                </a:solidFill>
                <a:latin typeface="Adobe Caslon Pro" panose="0205050205050A020403" pitchFamily="18" charset="0"/>
              </a:rPr>
              <a:t>	</a:t>
            </a:r>
            <a:r>
              <a:rPr lang="en-US" sz="2400" b="1" dirty="0">
                <a:solidFill>
                  <a:schemeClr val="bg1"/>
                </a:solidFill>
                <a:latin typeface="Adobe Caslon Pro" panose="0205050205050A020403" pitchFamily="18" charset="0"/>
              </a:rPr>
              <a:t>Between 70 and 	80 per cent of 	the 	oxygen we 	breathe, along 	with the carbon dioxide by-product, is produced and absorbed by marine plants, nearly all of which are marine algae.</a:t>
            </a:r>
          </a:p>
        </p:txBody>
      </p:sp>
      <p:pic>
        <p:nvPicPr>
          <p:cNvPr id="8" name="Picture 7">
            <a:hlinkClick r:id="rId3" action="ppaction://hlinksldjump"/>
            <a:extLst>
              <a:ext uri="{FF2B5EF4-FFF2-40B4-BE49-F238E27FC236}">
                <a16:creationId xmlns:a16="http://schemas.microsoft.com/office/drawing/2014/main" id="{B661CB13-B2EF-4482-A9DA-7193AD2422AB}"/>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0" name="Picture 9">
            <a:hlinkClick r:id="rId6" action="ppaction://hlinksldjump"/>
            <a:extLst>
              <a:ext uri="{FF2B5EF4-FFF2-40B4-BE49-F238E27FC236}">
                <a16:creationId xmlns:a16="http://schemas.microsoft.com/office/drawing/2014/main" id="{33BB7A19-5702-4BF2-83D4-08140FEAC33B}"/>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23232"/>
            <a:ext cx="1005840" cy="1044258"/>
          </a:xfrm>
          <a:prstGeom prst="rect">
            <a:avLst/>
          </a:prstGeom>
        </p:spPr>
      </p:pic>
    </p:spTree>
    <p:extLst>
      <p:ext uri="{BB962C8B-B14F-4D97-AF65-F5344CB8AC3E}">
        <p14:creationId xmlns:p14="http://schemas.microsoft.com/office/powerpoint/2010/main" val="167151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92A134-2384-495E-B93D-CDEA4FDE91FD}"/>
              </a:ext>
            </a:extLst>
          </p:cNvPr>
          <p:cNvSpPr/>
          <p:nvPr/>
        </p:nvSpPr>
        <p:spPr>
          <a:xfrm>
            <a:off x="82078" y="111501"/>
            <a:ext cx="3685627" cy="3242402"/>
          </a:xfrm>
          <a:prstGeom prst="rect">
            <a:avLst/>
          </a:prstGeom>
          <a:solidFill>
            <a:schemeClr val="accent1">
              <a:lumMod val="75000"/>
              <a:alpha val="29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E4C3161-3264-4EF5-8AE4-04E46FC36D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6735" y="3906455"/>
            <a:ext cx="4297103" cy="2857573"/>
          </a:xfrm>
          <a:prstGeom prst="rect">
            <a:avLst/>
          </a:prstGeom>
        </p:spPr>
      </p:pic>
      <p:pic>
        <p:nvPicPr>
          <p:cNvPr id="19" name="Picture 18">
            <a:extLst>
              <a:ext uri="{FF2B5EF4-FFF2-40B4-BE49-F238E27FC236}">
                <a16:creationId xmlns:a16="http://schemas.microsoft.com/office/drawing/2014/main" id="{BA253A56-62CD-4293-94B2-33BC79BC03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78" y="3466203"/>
            <a:ext cx="7509555" cy="3335027"/>
          </a:xfrm>
          <a:prstGeom prst="rect">
            <a:avLst/>
          </a:prstGeom>
        </p:spPr>
      </p:pic>
      <p:pic>
        <p:nvPicPr>
          <p:cNvPr id="21" name="Picture 20">
            <a:extLst>
              <a:ext uri="{FF2B5EF4-FFF2-40B4-BE49-F238E27FC236}">
                <a16:creationId xmlns:a16="http://schemas.microsoft.com/office/drawing/2014/main" id="{277C4B2C-DA9B-4DFE-8176-428D85D970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3005" y="93972"/>
            <a:ext cx="5345530" cy="3242402"/>
          </a:xfrm>
          <a:prstGeom prst="rect">
            <a:avLst/>
          </a:prstGeom>
        </p:spPr>
      </p:pic>
      <p:pic>
        <p:nvPicPr>
          <p:cNvPr id="23" name="Picture 22">
            <a:extLst>
              <a:ext uri="{FF2B5EF4-FFF2-40B4-BE49-F238E27FC236}">
                <a16:creationId xmlns:a16="http://schemas.microsoft.com/office/drawing/2014/main" id="{2C337BD0-FE8C-4F68-9C68-500C02C029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3835" y="93972"/>
            <a:ext cx="2644329" cy="3699200"/>
          </a:xfrm>
          <a:prstGeom prst="rect">
            <a:avLst/>
          </a:prstGeom>
        </p:spPr>
      </p:pic>
      <p:sp>
        <p:nvSpPr>
          <p:cNvPr id="31" name="Rectangle 30">
            <a:extLst>
              <a:ext uri="{FF2B5EF4-FFF2-40B4-BE49-F238E27FC236}">
                <a16:creationId xmlns:a16="http://schemas.microsoft.com/office/drawing/2014/main" id="{389B41A3-02F5-4F40-B9BD-C967EC4FF8E4}"/>
              </a:ext>
            </a:extLst>
          </p:cNvPr>
          <p:cNvSpPr/>
          <p:nvPr/>
        </p:nvSpPr>
        <p:spPr>
          <a:xfrm>
            <a:off x="82078" y="93972"/>
            <a:ext cx="3695546" cy="324240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hlinkClick r:id="rId6" action="ppaction://hlinksldjump"/>
            <a:extLst>
              <a:ext uri="{FF2B5EF4-FFF2-40B4-BE49-F238E27FC236}">
                <a16:creationId xmlns:a16="http://schemas.microsoft.com/office/drawing/2014/main" id="{45D5246D-0FC4-4925-A528-B3E96B5A8636}"/>
              </a:ext>
            </a:extLst>
          </p:cNvPr>
          <p:cNvPicPr>
            <a:picLocks noChangeAspect="1"/>
          </p:cNvPicPr>
          <p:nvPr/>
        </p:nvPicPr>
        <p:blipFill>
          <a:blip r:embed="rId7" cstate="print">
            <a:duotone>
              <a:prstClr val="black"/>
              <a:srgbClr val="808080">
                <a:tint val="45000"/>
                <a:satMod val="400000"/>
              </a:srgbClr>
            </a:duotone>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1" name="Picture 10">
            <a:hlinkClick r:id="rId9" action="ppaction://hlinksldjump"/>
            <a:extLst>
              <a:ext uri="{FF2B5EF4-FFF2-40B4-BE49-F238E27FC236}">
                <a16:creationId xmlns:a16="http://schemas.microsoft.com/office/drawing/2014/main" id="{44F7FF5E-7742-4DD9-9D8F-22A7FF7541FA}"/>
              </a:ext>
            </a:extLst>
          </p:cNvPr>
          <p:cNvPicPr>
            <a:picLocks noChangeAspect="1"/>
          </p:cNvPicPr>
          <p:nvPr/>
        </p:nvPicPr>
        <p:blipFill>
          <a:blip r:embed="rId7" cstate="print">
            <a:duotone>
              <a:prstClr val="black"/>
              <a:srgbClr val="808080">
                <a:tint val="45000"/>
                <a:satMod val="400000"/>
              </a:srgbClr>
            </a:duotone>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33053"/>
            <a:ext cx="1005840" cy="1044258"/>
          </a:xfrm>
          <a:prstGeom prst="rect">
            <a:avLst/>
          </a:prstGeom>
        </p:spPr>
      </p:pic>
      <p:sp>
        <p:nvSpPr>
          <p:cNvPr id="13" name="Rectangle 12">
            <a:extLst>
              <a:ext uri="{FF2B5EF4-FFF2-40B4-BE49-F238E27FC236}">
                <a16:creationId xmlns:a16="http://schemas.microsoft.com/office/drawing/2014/main" id="{9B2BE61B-9D3C-47B1-AD6D-A7926236CD6E}"/>
              </a:ext>
            </a:extLst>
          </p:cNvPr>
          <p:cNvSpPr/>
          <p:nvPr/>
        </p:nvSpPr>
        <p:spPr>
          <a:xfrm>
            <a:off x="126865" y="242967"/>
            <a:ext cx="3739169" cy="3139321"/>
          </a:xfrm>
          <a:prstGeom prst="rect">
            <a:avLst/>
          </a:prstGeom>
        </p:spPr>
        <p:txBody>
          <a:bodyPr wrap="square">
            <a:spAutoFit/>
          </a:bodyPr>
          <a:lstStyle/>
          <a:p>
            <a:r>
              <a:rPr lang="en-US" sz="2200" b="1" dirty="0">
                <a:latin typeface="Adobe Caslon Pro" panose="0205050205050A020403" pitchFamily="18" charset="0"/>
              </a:rPr>
              <a:t>The ocean has major role in making the Earth habitable—through climate regulation, rainwater supply, petroleum and natural gas resources, seafood, pharmaceutical potential and a breathtaking diversity of species valued for their beauty.</a:t>
            </a:r>
          </a:p>
        </p:txBody>
      </p:sp>
    </p:spTree>
    <p:extLst>
      <p:ext uri="{BB962C8B-B14F-4D97-AF65-F5344CB8AC3E}">
        <p14:creationId xmlns:p14="http://schemas.microsoft.com/office/powerpoint/2010/main" val="228532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7E8E114-D876-49F5-AF1D-A04F1E56D5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3265"/>
            <a:ext cx="12192000" cy="6858000"/>
          </a:xfrm>
          <a:prstGeom prst="rect">
            <a:avLst/>
          </a:prstGeom>
        </p:spPr>
      </p:pic>
      <p:sp>
        <p:nvSpPr>
          <p:cNvPr id="4" name="Rectangle 3">
            <a:extLst>
              <a:ext uri="{FF2B5EF4-FFF2-40B4-BE49-F238E27FC236}">
                <a16:creationId xmlns:a16="http://schemas.microsoft.com/office/drawing/2014/main" id="{0E3D6EC5-39C7-4C4A-87D7-DE76C8E1DBE6}"/>
              </a:ext>
            </a:extLst>
          </p:cNvPr>
          <p:cNvSpPr/>
          <p:nvPr/>
        </p:nvSpPr>
        <p:spPr>
          <a:xfrm>
            <a:off x="578734" y="648182"/>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5" name="Rectangle 4">
            <a:extLst>
              <a:ext uri="{FF2B5EF4-FFF2-40B4-BE49-F238E27FC236}">
                <a16:creationId xmlns:a16="http://schemas.microsoft.com/office/drawing/2014/main" id="{48A5451D-5443-4DB1-A5CE-03B8A2041C2A}"/>
              </a:ext>
            </a:extLst>
          </p:cNvPr>
          <p:cNvSpPr/>
          <p:nvPr/>
        </p:nvSpPr>
        <p:spPr>
          <a:xfrm>
            <a:off x="7568652" y="802537"/>
            <a:ext cx="3617508" cy="3046988"/>
          </a:xfrm>
          <a:prstGeom prst="rect">
            <a:avLst/>
          </a:prstGeom>
        </p:spPr>
        <p:txBody>
          <a:bodyPr wrap="square">
            <a:spAutoFit/>
          </a:bodyPr>
          <a:lstStyle/>
          <a:p>
            <a:r>
              <a:rPr lang="en-US" sz="2400" b="1" dirty="0">
                <a:solidFill>
                  <a:schemeClr val="bg1"/>
                </a:solidFill>
                <a:latin typeface="Adobe Caslon Pro" panose="0205050205050A020403" pitchFamily="18" charset="0"/>
              </a:rPr>
              <a:t>Between 700,000 and one million species live in the world's oceans, and an estimate between one-third and two-thirds of the ocean and the species in it have yet to be explored, named and described.</a:t>
            </a:r>
          </a:p>
        </p:txBody>
      </p:sp>
      <p:pic>
        <p:nvPicPr>
          <p:cNvPr id="7" name="Picture 6">
            <a:hlinkClick r:id="rId3" action="ppaction://hlinksldjump"/>
            <a:extLst>
              <a:ext uri="{FF2B5EF4-FFF2-40B4-BE49-F238E27FC236}">
                <a16:creationId xmlns:a16="http://schemas.microsoft.com/office/drawing/2014/main" id="{E3F62BC7-A6FA-4FD8-80F4-BA66EF343925}"/>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9" name="Picture 8">
            <a:hlinkClick r:id="rId6" action="ppaction://hlinksldjump"/>
            <a:extLst>
              <a:ext uri="{FF2B5EF4-FFF2-40B4-BE49-F238E27FC236}">
                <a16:creationId xmlns:a16="http://schemas.microsoft.com/office/drawing/2014/main" id="{1C676728-DEFE-491E-92F7-EEB1549E15BC}"/>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295439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AF3B1C-DE08-485D-B269-4853D1EB0C05}"/>
              </a:ext>
            </a:extLst>
          </p:cNvPr>
          <p:cNvSpPr/>
          <p:nvPr/>
        </p:nvSpPr>
        <p:spPr>
          <a:xfrm>
            <a:off x="578734" y="648182"/>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pic>
        <p:nvPicPr>
          <p:cNvPr id="12" name="Picture 11">
            <a:extLst>
              <a:ext uri="{FF2B5EF4-FFF2-40B4-BE49-F238E27FC236}">
                <a16:creationId xmlns:a16="http://schemas.microsoft.com/office/drawing/2014/main" id="{E596B97A-3D9C-47EC-9566-1945A66BF132}"/>
              </a:ext>
            </a:extLst>
          </p:cNvPr>
          <p:cNvPicPr>
            <a:picLocks noChangeAspect="1"/>
          </p:cNvPicPr>
          <p:nvPr/>
        </p:nvPicPr>
        <p:blipFill rotWithShape="1">
          <a:blip r:embed="rId2">
            <a:extLst>
              <a:ext uri="{28A0092B-C50C-407E-A947-70E740481C1C}">
                <a14:useLocalDpi xmlns:a14="http://schemas.microsoft.com/office/drawing/2010/main" val="0"/>
              </a:ext>
            </a:extLst>
          </a:blip>
          <a:srcRect t="9265"/>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12BA196F-A59A-4A7B-9A4E-0A3708F4649B}"/>
              </a:ext>
            </a:extLst>
          </p:cNvPr>
          <p:cNvSpPr/>
          <p:nvPr/>
        </p:nvSpPr>
        <p:spPr>
          <a:xfrm>
            <a:off x="654934" y="700268"/>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pic>
        <p:nvPicPr>
          <p:cNvPr id="9" name="Picture 8">
            <a:hlinkClick r:id="rId3" action="ppaction://hlinksldjump"/>
            <a:extLst>
              <a:ext uri="{FF2B5EF4-FFF2-40B4-BE49-F238E27FC236}">
                <a16:creationId xmlns:a16="http://schemas.microsoft.com/office/drawing/2014/main" id="{95ADBB16-B9AA-4D25-9502-07645BDEA548}"/>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0" name="Picture 9">
            <a:hlinkClick r:id="rId6" action="ppaction://hlinksldjump"/>
            <a:extLst>
              <a:ext uri="{FF2B5EF4-FFF2-40B4-BE49-F238E27FC236}">
                <a16:creationId xmlns:a16="http://schemas.microsoft.com/office/drawing/2014/main" id="{ACCE1205-DC13-4F9D-8077-2353B617B96F}"/>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
        <p:nvSpPr>
          <p:cNvPr id="11" name="Rectangle 10">
            <a:extLst>
              <a:ext uri="{FF2B5EF4-FFF2-40B4-BE49-F238E27FC236}">
                <a16:creationId xmlns:a16="http://schemas.microsoft.com/office/drawing/2014/main" id="{0C4DE9DD-C3B3-4E08-9E7F-E6C3AFE69686}"/>
              </a:ext>
            </a:extLst>
          </p:cNvPr>
          <p:cNvSpPr/>
          <p:nvPr/>
        </p:nvSpPr>
        <p:spPr>
          <a:xfrm>
            <a:off x="7639962" y="967879"/>
            <a:ext cx="3638309" cy="1938992"/>
          </a:xfrm>
          <a:prstGeom prst="rect">
            <a:avLst/>
          </a:prstGeom>
        </p:spPr>
        <p:txBody>
          <a:bodyPr wrap="square">
            <a:spAutoFit/>
          </a:bodyPr>
          <a:lstStyle/>
          <a:p>
            <a:r>
              <a:rPr lang="en-US" sz="2400" b="1" dirty="0">
                <a:solidFill>
                  <a:schemeClr val="bg1"/>
                </a:solidFill>
                <a:latin typeface="Adobe Caslon Pro" panose="0205050205050A020403" pitchFamily="18" charset="0"/>
              </a:rPr>
              <a:t>Different parts of the ocean give home different types of organisms. Each one newer and nothing less but mysterious from the other.</a:t>
            </a:r>
          </a:p>
        </p:txBody>
      </p:sp>
    </p:spTree>
    <p:extLst>
      <p:ext uri="{BB962C8B-B14F-4D97-AF65-F5344CB8AC3E}">
        <p14:creationId xmlns:p14="http://schemas.microsoft.com/office/powerpoint/2010/main" val="81504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814F775-E523-4B8A-96AE-BCDB874C91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 y="0"/>
            <a:ext cx="12190632" cy="6858770"/>
          </a:xfrm>
          <a:prstGeom prst="rect">
            <a:avLst/>
          </a:prstGeom>
        </p:spPr>
      </p:pic>
      <p:sp>
        <p:nvSpPr>
          <p:cNvPr id="7" name="Rectangle 6">
            <a:extLst>
              <a:ext uri="{FF2B5EF4-FFF2-40B4-BE49-F238E27FC236}">
                <a16:creationId xmlns:a16="http://schemas.microsoft.com/office/drawing/2014/main" id="{495B96CA-DAE6-4089-BCBB-67643265F758}"/>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8" name="Rectangle 7">
            <a:extLst>
              <a:ext uri="{FF2B5EF4-FFF2-40B4-BE49-F238E27FC236}">
                <a16:creationId xmlns:a16="http://schemas.microsoft.com/office/drawing/2014/main" id="{D1C5201C-E070-4771-BF40-B85914C97906}"/>
              </a:ext>
            </a:extLst>
          </p:cNvPr>
          <p:cNvSpPr/>
          <p:nvPr/>
        </p:nvSpPr>
        <p:spPr>
          <a:xfrm>
            <a:off x="7474227" y="1038958"/>
            <a:ext cx="4483210" cy="400110"/>
          </a:xfrm>
          <a:prstGeom prst="rect">
            <a:avLst/>
          </a:prstGeom>
        </p:spPr>
        <p:txBody>
          <a:bodyPr wrap="square">
            <a:spAutoFit/>
          </a:bodyPr>
          <a:lstStyle/>
          <a:p>
            <a:pPr fontAlgn="base"/>
            <a:r>
              <a:rPr lang="en-US" sz="2000" b="1" dirty="0">
                <a:solidFill>
                  <a:schemeClr val="bg1"/>
                </a:solidFill>
                <a:latin typeface="Adobe Caslon Pro Bold" panose="0205070206050A020403" pitchFamily="18" charset="0"/>
              </a:rPr>
              <a:t>Epipelagic Zone (Sunlight Zone)</a:t>
            </a:r>
          </a:p>
        </p:txBody>
      </p:sp>
      <p:sp>
        <p:nvSpPr>
          <p:cNvPr id="9" name="Rectangle 8">
            <a:extLst>
              <a:ext uri="{FF2B5EF4-FFF2-40B4-BE49-F238E27FC236}">
                <a16:creationId xmlns:a16="http://schemas.microsoft.com/office/drawing/2014/main" id="{61DC612F-BFC7-4231-BCA1-F8A833D2D4EA}"/>
              </a:ext>
            </a:extLst>
          </p:cNvPr>
          <p:cNvSpPr/>
          <p:nvPr/>
        </p:nvSpPr>
        <p:spPr>
          <a:xfrm>
            <a:off x="7686650" y="1503672"/>
            <a:ext cx="3750198" cy="3170099"/>
          </a:xfrm>
          <a:prstGeom prst="rect">
            <a:avLst/>
          </a:prstGeom>
        </p:spPr>
        <p:txBody>
          <a:bodyPr wrap="square">
            <a:spAutoFit/>
          </a:bodyPr>
          <a:lstStyle/>
          <a:p>
            <a:r>
              <a:rPr lang="en-US" sz="2000" dirty="0">
                <a:solidFill>
                  <a:schemeClr val="bg1"/>
                </a:solidFill>
                <a:latin typeface="Adobe Caslon Pro" panose="0205050205050A020403" pitchFamily="18" charset="0"/>
              </a:rPr>
              <a:t>The Epipelagic zone is known as the surface layer or the sunlight zone of the ocean ranging from the surface to 656 feet. Most oceanic life and human activities like leisure, fishing, and sea transport occur in the Epipelagic zone. The coral reefs can be found in the layer and the photosynthesis process occurs here.</a:t>
            </a:r>
          </a:p>
        </p:txBody>
      </p:sp>
      <p:pic>
        <p:nvPicPr>
          <p:cNvPr id="10" name="Picture 9">
            <a:hlinkClick r:id="rId3" action="ppaction://hlinksldjump"/>
            <a:extLst>
              <a:ext uri="{FF2B5EF4-FFF2-40B4-BE49-F238E27FC236}">
                <a16:creationId xmlns:a16="http://schemas.microsoft.com/office/drawing/2014/main" id="{C4501679-C209-4381-AE95-665D743AFBC7}"/>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2" name="Picture 11">
            <a:hlinkClick r:id="rId6" action="ppaction://hlinksldjump"/>
            <a:extLst>
              <a:ext uri="{FF2B5EF4-FFF2-40B4-BE49-F238E27FC236}">
                <a16:creationId xmlns:a16="http://schemas.microsoft.com/office/drawing/2014/main" id="{9C4DF975-873F-4779-A6CD-DCF7A6FC148F}"/>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cxnSp>
        <p:nvCxnSpPr>
          <p:cNvPr id="13" name="Straight Connector 12">
            <a:extLst>
              <a:ext uri="{FF2B5EF4-FFF2-40B4-BE49-F238E27FC236}">
                <a16:creationId xmlns:a16="http://schemas.microsoft.com/office/drawing/2014/main" id="{7D886ACC-D70B-43D5-A780-731E75411AB2}"/>
              </a:ext>
            </a:extLst>
          </p:cNvPr>
          <p:cNvCxnSpPr>
            <a:cxnSpLocks/>
          </p:cNvCxnSpPr>
          <p:nvPr/>
        </p:nvCxnSpPr>
        <p:spPr>
          <a:xfrm>
            <a:off x="7474227" y="1344645"/>
            <a:ext cx="3637721" cy="0"/>
          </a:xfrm>
          <a:prstGeom prst="line">
            <a:avLst/>
          </a:prstGeom>
          <a:ln w="38100">
            <a:solidFill>
              <a:schemeClr val="bg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1217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D4B7511-BAE6-4533-97E5-2ECDE6444E58}"/>
              </a:ext>
            </a:extLst>
          </p:cNvPr>
          <p:cNvPicPr>
            <a:picLocks noChangeAspect="1"/>
          </p:cNvPicPr>
          <p:nvPr/>
        </p:nvPicPr>
        <p:blipFill rotWithShape="1">
          <a:blip r:embed="rId2">
            <a:extLst>
              <a:ext uri="{28A0092B-C50C-407E-A947-70E740481C1C}">
                <a14:useLocalDpi xmlns:a14="http://schemas.microsoft.com/office/drawing/2010/main" val="0"/>
              </a:ext>
            </a:extLst>
          </a:blip>
          <a:srcRect t="15526"/>
          <a:stretch/>
        </p:blipFill>
        <p:spPr>
          <a:xfrm>
            <a:off x="149290" y="-363893"/>
            <a:ext cx="12192000" cy="6858000"/>
          </a:xfrm>
          <a:prstGeom prst="rect">
            <a:avLst/>
          </a:prstGeom>
        </p:spPr>
      </p:pic>
      <p:sp>
        <p:nvSpPr>
          <p:cNvPr id="8" name="Rectangle 7">
            <a:extLst>
              <a:ext uri="{FF2B5EF4-FFF2-40B4-BE49-F238E27FC236}">
                <a16:creationId xmlns:a16="http://schemas.microsoft.com/office/drawing/2014/main" id="{1B6A232D-38C6-484E-96EB-28C40AFD503C}"/>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9" name="Rectangle 8">
            <a:extLst>
              <a:ext uri="{FF2B5EF4-FFF2-40B4-BE49-F238E27FC236}">
                <a16:creationId xmlns:a16="http://schemas.microsoft.com/office/drawing/2014/main" id="{D8359896-D55A-47EC-A8A9-C95720D5D811}"/>
              </a:ext>
            </a:extLst>
          </p:cNvPr>
          <p:cNvSpPr/>
          <p:nvPr/>
        </p:nvSpPr>
        <p:spPr>
          <a:xfrm>
            <a:off x="1103438" y="1103018"/>
            <a:ext cx="3949992" cy="400110"/>
          </a:xfrm>
          <a:prstGeom prst="rect">
            <a:avLst/>
          </a:prstGeom>
        </p:spPr>
        <p:txBody>
          <a:bodyPr wrap="none">
            <a:spAutoFit/>
          </a:bodyPr>
          <a:lstStyle/>
          <a:p>
            <a:pPr fontAlgn="base"/>
            <a:r>
              <a:rPr lang="en-US" sz="2000" b="1" dirty="0">
                <a:solidFill>
                  <a:schemeClr val="bg1"/>
                </a:solidFill>
                <a:latin typeface="Adobe Caslon Pro Bold" panose="0205070206050A020403" pitchFamily="18" charset="0"/>
              </a:rPr>
              <a:t>Mesopelagic Zone (Twilight Zone)</a:t>
            </a:r>
            <a:endParaRPr lang="en-US" sz="2000" b="1" i="0" dirty="0">
              <a:solidFill>
                <a:srgbClr val="333333"/>
              </a:solidFill>
              <a:effectLst/>
              <a:latin typeface="Arial" panose="020B0604020202020204" pitchFamily="34" charset="0"/>
            </a:endParaRPr>
          </a:p>
        </p:txBody>
      </p:sp>
      <p:sp>
        <p:nvSpPr>
          <p:cNvPr id="10" name="Rectangle 9">
            <a:extLst>
              <a:ext uri="{FF2B5EF4-FFF2-40B4-BE49-F238E27FC236}">
                <a16:creationId xmlns:a16="http://schemas.microsoft.com/office/drawing/2014/main" id="{7D1C4EC7-5375-4161-A95C-F307BD54517C}"/>
              </a:ext>
            </a:extLst>
          </p:cNvPr>
          <p:cNvSpPr/>
          <p:nvPr/>
        </p:nvSpPr>
        <p:spPr>
          <a:xfrm>
            <a:off x="1334266" y="1550382"/>
            <a:ext cx="3456972" cy="2246769"/>
          </a:xfrm>
          <a:prstGeom prst="rect">
            <a:avLst/>
          </a:prstGeom>
        </p:spPr>
        <p:txBody>
          <a:bodyPr wrap="square">
            <a:spAutoFit/>
          </a:bodyPr>
          <a:lstStyle/>
          <a:p>
            <a:r>
              <a:rPr lang="en-US" sz="2000" dirty="0">
                <a:solidFill>
                  <a:schemeClr val="bg1"/>
                </a:solidFill>
                <a:latin typeface="Adobe Caslon Pro" panose="0205050205050A020403" pitchFamily="18" charset="0"/>
              </a:rPr>
              <a:t>The Mesopelagic zone lies between 656 feet and 3,281 feet. The zone is home to some of the strangest sea animals like the swordfish and the wolf eel. Faint sun rays penetrate the layer</a:t>
            </a:r>
            <a:r>
              <a:rPr lang="en-US" sz="2000" dirty="0">
                <a:solidFill>
                  <a:srgbClr val="4C4C4C"/>
                </a:solidFill>
                <a:latin typeface="Arial" panose="020B0604020202020204" pitchFamily="34" charset="0"/>
              </a:rPr>
              <a:t>.</a:t>
            </a:r>
            <a:endParaRPr lang="en-US" sz="2000" dirty="0"/>
          </a:p>
        </p:txBody>
      </p:sp>
      <p:pic>
        <p:nvPicPr>
          <p:cNvPr id="13" name="Picture 12">
            <a:hlinkClick r:id="rId3" action="ppaction://hlinksldjump"/>
            <a:extLst>
              <a:ext uri="{FF2B5EF4-FFF2-40B4-BE49-F238E27FC236}">
                <a16:creationId xmlns:a16="http://schemas.microsoft.com/office/drawing/2014/main" id="{65D2F1BA-23D3-4EE2-A677-AF69E3CC378C}"/>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4" name="Picture 13">
            <a:hlinkClick r:id="rId6" action="ppaction://hlinksldjump"/>
            <a:extLst>
              <a:ext uri="{FF2B5EF4-FFF2-40B4-BE49-F238E27FC236}">
                <a16:creationId xmlns:a16="http://schemas.microsoft.com/office/drawing/2014/main" id="{69A6C1EA-0AC9-4BFF-AA3C-35AF562A8F1B}"/>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cxnSp>
        <p:nvCxnSpPr>
          <p:cNvPr id="11" name="Straight Connector 10">
            <a:extLst>
              <a:ext uri="{FF2B5EF4-FFF2-40B4-BE49-F238E27FC236}">
                <a16:creationId xmlns:a16="http://schemas.microsoft.com/office/drawing/2014/main" id="{56A76610-2583-46C4-A338-40D8E44FB317}"/>
              </a:ext>
            </a:extLst>
          </p:cNvPr>
          <p:cNvCxnSpPr>
            <a:cxnSpLocks/>
          </p:cNvCxnSpPr>
          <p:nvPr/>
        </p:nvCxnSpPr>
        <p:spPr>
          <a:xfrm>
            <a:off x="1103438" y="1472350"/>
            <a:ext cx="3786614" cy="0"/>
          </a:xfrm>
          <a:prstGeom prst="line">
            <a:avLst/>
          </a:prstGeom>
          <a:ln w="38100">
            <a:solidFill>
              <a:schemeClr val="bg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2626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2C4BD8-1A31-4466-9D24-2D44EFAA69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88"/>
            <a:ext cx="12191999" cy="6886405"/>
          </a:xfrm>
          <a:prstGeom prst="rect">
            <a:avLst/>
          </a:prstGeom>
        </p:spPr>
      </p:pic>
      <p:sp>
        <p:nvSpPr>
          <p:cNvPr id="6" name="Rectangle 5">
            <a:extLst>
              <a:ext uri="{FF2B5EF4-FFF2-40B4-BE49-F238E27FC236}">
                <a16:creationId xmlns:a16="http://schemas.microsoft.com/office/drawing/2014/main" id="{5C81242E-88E1-4766-B8C5-4D7C33D79948}"/>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7" name="Rectangle 6">
            <a:extLst>
              <a:ext uri="{FF2B5EF4-FFF2-40B4-BE49-F238E27FC236}">
                <a16:creationId xmlns:a16="http://schemas.microsoft.com/office/drawing/2014/main" id="{A5925102-BE06-42CB-8E2F-93F03F9BF38C}"/>
              </a:ext>
            </a:extLst>
          </p:cNvPr>
          <p:cNvSpPr/>
          <p:nvPr/>
        </p:nvSpPr>
        <p:spPr>
          <a:xfrm>
            <a:off x="5883966" y="3956280"/>
            <a:ext cx="5518420" cy="2246769"/>
          </a:xfrm>
          <a:prstGeom prst="rect">
            <a:avLst/>
          </a:prstGeom>
        </p:spPr>
        <p:txBody>
          <a:bodyPr wrap="square">
            <a:spAutoFit/>
          </a:bodyPr>
          <a:lstStyle/>
          <a:p>
            <a:r>
              <a:rPr lang="en-US" sz="2000" dirty="0">
                <a:solidFill>
                  <a:schemeClr val="bg1"/>
                </a:solidFill>
                <a:latin typeface="Adobe Caslon Pro" panose="0205050205050A020403" pitchFamily="18" charset="0"/>
              </a:rPr>
              <a:t>The Bathypelagic layer is found between 3,281 feet and 12,124 feet just above the Abyss. This layer is also called the midnight or the dark zone. Many animals in this layer are either black or red thanks to low sunlight penetration. Some whale species, like the sperm whale, spend some time at this level in search of food.</a:t>
            </a:r>
          </a:p>
        </p:txBody>
      </p:sp>
      <p:sp>
        <p:nvSpPr>
          <p:cNvPr id="8" name="Rectangle 7">
            <a:extLst>
              <a:ext uri="{FF2B5EF4-FFF2-40B4-BE49-F238E27FC236}">
                <a16:creationId xmlns:a16="http://schemas.microsoft.com/office/drawing/2014/main" id="{266F4326-405D-4C16-986E-5F5A78D3F8D6}"/>
              </a:ext>
            </a:extLst>
          </p:cNvPr>
          <p:cNvSpPr/>
          <p:nvPr/>
        </p:nvSpPr>
        <p:spPr>
          <a:xfrm>
            <a:off x="5717696" y="3575443"/>
            <a:ext cx="4107215" cy="400110"/>
          </a:xfrm>
          <a:prstGeom prst="rect">
            <a:avLst/>
          </a:prstGeom>
        </p:spPr>
        <p:txBody>
          <a:bodyPr wrap="none">
            <a:spAutoFit/>
          </a:bodyPr>
          <a:lstStyle/>
          <a:p>
            <a:pPr fontAlgn="base"/>
            <a:r>
              <a:rPr lang="en-US" sz="2000" b="1" dirty="0">
                <a:solidFill>
                  <a:schemeClr val="bg1"/>
                </a:solidFill>
                <a:latin typeface="Adobe Caslon Pro Bold" panose="0205070206050A020403" pitchFamily="18" charset="0"/>
              </a:rPr>
              <a:t>Bathypelagic Zone (Midnight Zone)</a:t>
            </a:r>
            <a:endParaRPr lang="en-US" sz="2000" b="1" i="0" dirty="0">
              <a:solidFill>
                <a:schemeClr val="bg1"/>
              </a:solidFill>
              <a:effectLst/>
              <a:latin typeface="Adobe Caslon Pro Bold" panose="0205070206050A020403" pitchFamily="18" charset="0"/>
            </a:endParaRPr>
          </a:p>
        </p:txBody>
      </p:sp>
      <p:pic>
        <p:nvPicPr>
          <p:cNvPr id="11" name="Picture 10">
            <a:hlinkClick r:id="rId3" action="ppaction://hlinksldjump"/>
            <a:extLst>
              <a:ext uri="{FF2B5EF4-FFF2-40B4-BE49-F238E27FC236}">
                <a16:creationId xmlns:a16="http://schemas.microsoft.com/office/drawing/2014/main" id="{D20CF6B2-035A-4C88-9410-ECAA56F232A0}"/>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43435"/>
            <a:ext cx="1005840" cy="1044258"/>
          </a:xfrm>
          <a:prstGeom prst="rect">
            <a:avLst/>
          </a:prstGeom>
        </p:spPr>
      </p:pic>
      <p:pic>
        <p:nvPicPr>
          <p:cNvPr id="12" name="Picture 11">
            <a:hlinkClick r:id="rId6" action="ppaction://hlinksldjump"/>
            <a:extLst>
              <a:ext uri="{FF2B5EF4-FFF2-40B4-BE49-F238E27FC236}">
                <a16:creationId xmlns:a16="http://schemas.microsoft.com/office/drawing/2014/main" id="{84BA4DF6-BFF9-495C-8449-647AA85CE83B}"/>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59" y="5843435"/>
            <a:ext cx="1005840" cy="1044258"/>
          </a:xfrm>
          <a:prstGeom prst="rect">
            <a:avLst/>
          </a:prstGeom>
        </p:spPr>
      </p:pic>
      <p:cxnSp>
        <p:nvCxnSpPr>
          <p:cNvPr id="10" name="Straight Connector 9">
            <a:extLst>
              <a:ext uri="{FF2B5EF4-FFF2-40B4-BE49-F238E27FC236}">
                <a16:creationId xmlns:a16="http://schemas.microsoft.com/office/drawing/2014/main" id="{1C8EF23B-8214-4539-A3C1-938F3F057E1A}"/>
              </a:ext>
            </a:extLst>
          </p:cNvPr>
          <p:cNvCxnSpPr>
            <a:cxnSpLocks/>
          </p:cNvCxnSpPr>
          <p:nvPr/>
        </p:nvCxnSpPr>
        <p:spPr>
          <a:xfrm>
            <a:off x="5734879" y="3886034"/>
            <a:ext cx="3939038" cy="0"/>
          </a:xfrm>
          <a:prstGeom prst="line">
            <a:avLst/>
          </a:prstGeom>
          <a:ln w="38100">
            <a:solidFill>
              <a:schemeClr val="bg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0758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29E294-5CF1-4CB8-82C4-64E830AB2BF5}"/>
              </a:ext>
            </a:extLst>
          </p:cNvPr>
          <p:cNvPicPr>
            <a:picLocks noChangeAspect="1"/>
          </p:cNvPicPr>
          <p:nvPr/>
        </p:nvPicPr>
        <p:blipFill rotWithShape="1">
          <a:blip r:embed="rId2">
            <a:extLst>
              <a:ext uri="{28A0092B-C50C-407E-A947-70E740481C1C}">
                <a14:useLocalDpi xmlns:a14="http://schemas.microsoft.com/office/drawing/2010/main" val="0"/>
              </a:ext>
            </a:extLst>
          </a:blip>
          <a:srcRect b="14886"/>
          <a:stretch/>
        </p:blipFill>
        <p:spPr>
          <a:xfrm>
            <a:off x="0" y="-1"/>
            <a:ext cx="12192000" cy="6858001"/>
          </a:xfrm>
          <a:prstGeom prst="rect">
            <a:avLst/>
          </a:prstGeom>
        </p:spPr>
      </p:pic>
      <p:sp>
        <p:nvSpPr>
          <p:cNvPr id="7" name="Rectangle 6">
            <a:extLst>
              <a:ext uri="{FF2B5EF4-FFF2-40B4-BE49-F238E27FC236}">
                <a16:creationId xmlns:a16="http://schemas.microsoft.com/office/drawing/2014/main" id="{6FA87164-8899-4EA8-AD81-15613686D6E4}"/>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8" name="Rectangle 7">
            <a:extLst>
              <a:ext uri="{FF2B5EF4-FFF2-40B4-BE49-F238E27FC236}">
                <a16:creationId xmlns:a16="http://schemas.microsoft.com/office/drawing/2014/main" id="{0AFDEFCD-27E7-4ABA-927E-FC7EC67A6242}"/>
              </a:ext>
            </a:extLst>
          </p:cNvPr>
          <p:cNvSpPr/>
          <p:nvPr/>
        </p:nvSpPr>
        <p:spPr>
          <a:xfrm>
            <a:off x="7387334" y="1060239"/>
            <a:ext cx="3142207" cy="400110"/>
          </a:xfrm>
          <a:prstGeom prst="rect">
            <a:avLst/>
          </a:prstGeom>
        </p:spPr>
        <p:txBody>
          <a:bodyPr wrap="none">
            <a:spAutoFit/>
          </a:bodyPr>
          <a:lstStyle/>
          <a:p>
            <a:pPr fontAlgn="base"/>
            <a:r>
              <a:rPr lang="en-US" sz="2000" b="1" dirty="0">
                <a:solidFill>
                  <a:schemeClr val="bg1"/>
                </a:solidFill>
                <a:latin typeface="Adobe Caslon Pro" panose="0205050205050A020403" pitchFamily="18" charset="0"/>
              </a:rPr>
              <a:t>Abyssopelagic Zone (Abyss)</a:t>
            </a:r>
            <a:endParaRPr lang="en-US" sz="2000" b="1" i="0" dirty="0">
              <a:solidFill>
                <a:schemeClr val="bg1"/>
              </a:solidFill>
              <a:effectLst/>
              <a:latin typeface="Adobe Caslon Pro" panose="0205050205050A020403" pitchFamily="18" charset="0"/>
            </a:endParaRPr>
          </a:p>
        </p:txBody>
      </p:sp>
      <p:sp>
        <p:nvSpPr>
          <p:cNvPr id="9" name="Rectangle 8">
            <a:extLst>
              <a:ext uri="{FF2B5EF4-FFF2-40B4-BE49-F238E27FC236}">
                <a16:creationId xmlns:a16="http://schemas.microsoft.com/office/drawing/2014/main" id="{4ED3C68A-88EA-4FBF-8F2C-519D7DA34C46}"/>
              </a:ext>
            </a:extLst>
          </p:cNvPr>
          <p:cNvSpPr/>
          <p:nvPr/>
        </p:nvSpPr>
        <p:spPr>
          <a:xfrm>
            <a:off x="7677896" y="1475710"/>
            <a:ext cx="3703899" cy="3477875"/>
          </a:xfrm>
          <a:prstGeom prst="rect">
            <a:avLst/>
          </a:prstGeom>
        </p:spPr>
        <p:txBody>
          <a:bodyPr wrap="square">
            <a:spAutoFit/>
          </a:bodyPr>
          <a:lstStyle/>
          <a:p>
            <a:r>
              <a:rPr lang="en-US" sz="2000" dirty="0">
                <a:solidFill>
                  <a:schemeClr val="bg1"/>
                </a:solidFill>
                <a:latin typeface="Adobe Caslon Pro" panose="0205050205050A020403" pitchFamily="18" charset="0"/>
              </a:rPr>
              <a:t>The Abyssopelagic zone, also known as the Abyss or Abyssal zone, lies just above the hadalpelagic layer between 13,124 feet and 19,686 feet. The layer’s name has origins in the Greek language and loosely translates to “no bottom.” Just like the layer below it, temperatures are near freezing point, and there is no penetration of natural light.</a:t>
            </a:r>
          </a:p>
        </p:txBody>
      </p:sp>
      <p:pic>
        <p:nvPicPr>
          <p:cNvPr id="12" name="Picture 11">
            <a:hlinkClick r:id="rId3" action="ppaction://hlinksldjump"/>
            <a:extLst>
              <a:ext uri="{FF2B5EF4-FFF2-40B4-BE49-F238E27FC236}">
                <a16:creationId xmlns:a16="http://schemas.microsoft.com/office/drawing/2014/main" id="{351FBAA8-0F10-45F1-B335-EB723F78A3D5}"/>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3" name="Picture 12">
            <a:hlinkClick r:id="rId6" action="ppaction://hlinksldjump"/>
            <a:extLst>
              <a:ext uri="{FF2B5EF4-FFF2-40B4-BE49-F238E27FC236}">
                <a16:creationId xmlns:a16="http://schemas.microsoft.com/office/drawing/2014/main" id="{C1C3734E-6DF5-44D0-9E19-45DA408770B6}"/>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cxnSp>
        <p:nvCxnSpPr>
          <p:cNvPr id="11" name="Straight Connector 10">
            <a:extLst>
              <a:ext uri="{FF2B5EF4-FFF2-40B4-BE49-F238E27FC236}">
                <a16:creationId xmlns:a16="http://schemas.microsoft.com/office/drawing/2014/main" id="{9719D58A-5FAF-4273-90C5-AD4D9D7FF66F}"/>
              </a:ext>
            </a:extLst>
          </p:cNvPr>
          <p:cNvCxnSpPr>
            <a:cxnSpLocks/>
          </p:cNvCxnSpPr>
          <p:nvPr/>
        </p:nvCxnSpPr>
        <p:spPr>
          <a:xfrm>
            <a:off x="7387334" y="1375932"/>
            <a:ext cx="3008996" cy="0"/>
          </a:xfrm>
          <a:prstGeom prst="line">
            <a:avLst/>
          </a:prstGeom>
          <a:ln w="38100">
            <a:solidFill>
              <a:schemeClr val="bg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006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CF7BDA-7D8F-4B31-B785-195B397F300A}"/>
              </a:ext>
            </a:extLst>
          </p:cNvPr>
          <p:cNvPicPr>
            <a:picLocks noChangeAspect="1"/>
          </p:cNvPicPr>
          <p:nvPr/>
        </p:nvPicPr>
        <p:blipFill rotWithShape="1">
          <a:blip r:embed="rId2">
            <a:extLst>
              <a:ext uri="{28A0092B-C50C-407E-A947-70E740481C1C}">
                <a14:useLocalDpi xmlns:a14="http://schemas.microsoft.com/office/drawing/2010/main" val="0"/>
              </a:ext>
            </a:extLst>
          </a:blip>
          <a:srcRect r="6251" b="6250"/>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8DE13EA-1522-45EB-9739-2D261601DA8E}"/>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5" name="Rectangle 4">
            <a:extLst>
              <a:ext uri="{FF2B5EF4-FFF2-40B4-BE49-F238E27FC236}">
                <a16:creationId xmlns:a16="http://schemas.microsoft.com/office/drawing/2014/main" id="{42B240BA-6763-4CFD-B0B8-192C6D8026DB}"/>
              </a:ext>
            </a:extLst>
          </p:cNvPr>
          <p:cNvSpPr/>
          <p:nvPr/>
        </p:nvSpPr>
        <p:spPr>
          <a:xfrm>
            <a:off x="944568" y="1126167"/>
            <a:ext cx="3849965" cy="400110"/>
          </a:xfrm>
          <a:prstGeom prst="rect">
            <a:avLst/>
          </a:prstGeom>
        </p:spPr>
        <p:txBody>
          <a:bodyPr wrap="none">
            <a:spAutoFit/>
          </a:bodyPr>
          <a:lstStyle/>
          <a:p>
            <a:pPr fontAlgn="base"/>
            <a:r>
              <a:rPr lang="en-US" sz="2000" b="1" dirty="0">
                <a:solidFill>
                  <a:schemeClr val="bg1"/>
                </a:solidFill>
                <a:latin typeface="Adobe Caslon Pro" panose="0205050205050A020403" pitchFamily="18" charset="0"/>
              </a:rPr>
              <a:t>Hadalpelagic Zone (The Trenches)</a:t>
            </a:r>
            <a:endParaRPr lang="en-US" sz="2000" b="1" i="0" dirty="0">
              <a:solidFill>
                <a:schemeClr val="bg1"/>
              </a:solidFill>
              <a:effectLst/>
              <a:latin typeface="Adobe Caslon Pro" panose="0205050205050A020403" pitchFamily="18" charset="0"/>
            </a:endParaRPr>
          </a:p>
        </p:txBody>
      </p:sp>
      <p:sp>
        <p:nvSpPr>
          <p:cNvPr id="6" name="Rectangle 5">
            <a:extLst>
              <a:ext uri="{FF2B5EF4-FFF2-40B4-BE49-F238E27FC236}">
                <a16:creationId xmlns:a16="http://schemas.microsoft.com/office/drawing/2014/main" id="{84B73B97-73F1-45F3-B849-A3895574A25F}"/>
              </a:ext>
            </a:extLst>
          </p:cNvPr>
          <p:cNvSpPr/>
          <p:nvPr/>
        </p:nvSpPr>
        <p:spPr>
          <a:xfrm>
            <a:off x="1203718" y="1495499"/>
            <a:ext cx="3919959" cy="3477875"/>
          </a:xfrm>
          <a:prstGeom prst="rect">
            <a:avLst/>
          </a:prstGeom>
        </p:spPr>
        <p:txBody>
          <a:bodyPr wrap="square">
            <a:spAutoFit/>
          </a:bodyPr>
          <a:lstStyle/>
          <a:p>
            <a:r>
              <a:rPr lang="en-US" sz="2000" dirty="0">
                <a:solidFill>
                  <a:schemeClr val="bg1"/>
                </a:solidFill>
                <a:latin typeface="Adobe Caslon Pro" panose="0205050205050A020403" pitchFamily="18" charset="0"/>
              </a:rPr>
              <a:t>The Hadalpelagic zone is also called the Trenches and is found from the ocean basin and below, between 19,686 feet to 36,100 feet. The zone cannot be explored without specialized kits due to its cold temperatures and high pressure. Natural light cannot penetrate to the Trenches. Different creatures can be found in this layer, mostly invertebrates including starfish.</a:t>
            </a:r>
          </a:p>
        </p:txBody>
      </p:sp>
      <p:pic>
        <p:nvPicPr>
          <p:cNvPr id="9" name="Picture 8">
            <a:hlinkClick r:id="rId3" action="ppaction://hlinksldjump"/>
            <a:extLst>
              <a:ext uri="{FF2B5EF4-FFF2-40B4-BE49-F238E27FC236}">
                <a16:creationId xmlns:a16="http://schemas.microsoft.com/office/drawing/2014/main" id="{B3085B63-8AEC-4CB3-9790-B6C527956905}"/>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0" name="Picture 9">
            <a:hlinkClick r:id="rId6" action="ppaction://hlinksldjump"/>
            <a:extLst>
              <a:ext uri="{FF2B5EF4-FFF2-40B4-BE49-F238E27FC236}">
                <a16:creationId xmlns:a16="http://schemas.microsoft.com/office/drawing/2014/main" id="{2F9E9417-2BD5-4221-AD78-AB613DEFF3EE}"/>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1" y="5813742"/>
            <a:ext cx="1005839" cy="1044258"/>
          </a:xfrm>
          <a:prstGeom prst="rect">
            <a:avLst/>
          </a:prstGeom>
        </p:spPr>
      </p:pic>
      <p:cxnSp>
        <p:nvCxnSpPr>
          <p:cNvPr id="11" name="Straight Connector 10">
            <a:extLst>
              <a:ext uri="{FF2B5EF4-FFF2-40B4-BE49-F238E27FC236}">
                <a16:creationId xmlns:a16="http://schemas.microsoft.com/office/drawing/2014/main" id="{E9CA8D16-704B-4DD1-9DA5-C95FF0C62428}"/>
              </a:ext>
            </a:extLst>
          </p:cNvPr>
          <p:cNvCxnSpPr>
            <a:cxnSpLocks/>
          </p:cNvCxnSpPr>
          <p:nvPr/>
        </p:nvCxnSpPr>
        <p:spPr>
          <a:xfrm>
            <a:off x="944568" y="1425993"/>
            <a:ext cx="3707683" cy="0"/>
          </a:xfrm>
          <a:prstGeom prst="line">
            <a:avLst/>
          </a:prstGeom>
          <a:ln w="38100">
            <a:solidFill>
              <a:schemeClr val="bg2"/>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674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A8D0D5-5BDF-49EA-B88C-5D22B00856A9}"/>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11" name="Rectangle 10">
            <a:extLst>
              <a:ext uri="{FF2B5EF4-FFF2-40B4-BE49-F238E27FC236}">
                <a16:creationId xmlns:a16="http://schemas.microsoft.com/office/drawing/2014/main" id="{042E2119-A32C-43B0-AAD0-B4B1D669E059}"/>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2" name="TextBox 11">
            <a:extLst>
              <a:ext uri="{FF2B5EF4-FFF2-40B4-BE49-F238E27FC236}">
                <a16:creationId xmlns:a16="http://schemas.microsoft.com/office/drawing/2014/main" id="{4B3B5F53-F072-4A86-8ACE-0C9E01AA600B}"/>
              </a:ext>
            </a:extLst>
          </p:cNvPr>
          <p:cNvSpPr txBox="1"/>
          <p:nvPr/>
        </p:nvSpPr>
        <p:spPr>
          <a:xfrm>
            <a:off x="6096000" y="4645822"/>
            <a:ext cx="5274197" cy="1446550"/>
          </a:xfrm>
          <a:prstGeom prst="rect">
            <a:avLst/>
          </a:prstGeom>
          <a:noFill/>
        </p:spPr>
        <p:txBody>
          <a:bodyPr wrap="square" rtlCol="0">
            <a:spAutoFit/>
          </a:bodyPr>
          <a:lstStyle/>
          <a:p>
            <a:pPr algn="ctr"/>
            <a:r>
              <a:rPr lang="en-US" sz="4400" spc="300" dirty="0">
                <a:solidFill>
                  <a:schemeClr val="bg1"/>
                </a:solidFill>
                <a:latin typeface="Adobe Caslon Pro" panose="0205050205050A020403" pitchFamily="18" charset="0"/>
              </a:rPr>
              <a:t>MARINE CONSERVATION</a:t>
            </a:r>
          </a:p>
        </p:txBody>
      </p:sp>
      <p:pic>
        <p:nvPicPr>
          <p:cNvPr id="8" name="Picture 7">
            <a:hlinkClick r:id="rId3" action="ppaction://hlinksldjump"/>
            <a:extLst>
              <a:ext uri="{FF2B5EF4-FFF2-40B4-BE49-F238E27FC236}">
                <a16:creationId xmlns:a16="http://schemas.microsoft.com/office/drawing/2014/main" id="{EA396A38-86E2-45A7-BC68-19D55992F623}"/>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9" name="Picture 8">
            <a:hlinkClick r:id="rId6" action="ppaction://hlinksldjump"/>
            <a:extLst>
              <a:ext uri="{FF2B5EF4-FFF2-40B4-BE49-F238E27FC236}">
                <a16:creationId xmlns:a16="http://schemas.microsoft.com/office/drawing/2014/main" id="{C11BE535-9EB2-4E92-B9F7-2B936B805A76}"/>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132655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B6C109-A2AB-4042-8F40-1F14CD51F29E}"/>
              </a:ext>
            </a:extLst>
          </p:cNvPr>
          <p:cNvPicPr>
            <a:picLocks noChangeAspect="1"/>
          </p:cNvPicPr>
          <p:nvPr/>
        </p:nvPicPr>
        <p:blipFill rotWithShape="1">
          <a:blip r:embed="rId2">
            <a:extLst>
              <a:ext uri="{28A0092B-C50C-407E-A947-70E740481C1C}">
                <a14:useLocalDpi xmlns:a14="http://schemas.microsoft.com/office/drawing/2010/main" val="0"/>
              </a:ext>
            </a:extLst>
          </a:blip>
          <a:srcRect t="12500" b="12500"/>
          <a:stretch/>
        </p:blipFill>
        <p:spPr>
          <a:xfrm>
            <a:off x="0" y="0"/>
            <a:ext cx="12192000" cy="6858000"/>
          </a:xfrm>
          <a:prstGeom prst="rect">
            <a:avLst/>
          </a:prstGeom>
        </p:spPr>
      </p:pic>
      <p:sp>
        <p:nvSpPr>
          <p:cNvPr id="7" name="Rectangle 6">
            <a:extLst>
              <a:ext uri="{FF2B5EF4-FFF2-40B4-BE49-F238E27FC236}">
                <a16:creationId xmlns:a16="http://schemas.microsoft.com/office/drawing/2014/main" id="{3A6BC8C9-4EE3-4529-8143-4D6E66208D45}"/>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8" name="Rectangle 7">
            <a:extLst>
              <a:ext uri="{FF2B5EF4-FFF2-40B4-BE49-F238E27FC236}">
                <a16:creationId xmlns:a16="http://schemas.microsoft.com/office/drawing/2014/main" id="{59F423C9-3928-49E6-92DD-7238054A43B5}"/>
              </a:ext>
            </a:extLst>
          </p:cNvPr>
          <p:cNvSpPr/>
          <p:nvPr/>
        </p:nvSpPr>
        <p:spPr>
          <a:xfrm>
            <a:off x="854509" y="4414952"/>
            <a:ext cx="7144247" cy="1569660"/>
          </a:xfrm>
          <a:prstGeom prst="rect">
            <a:avLst/>
          </a:prstGeom>
        </p:spPr>
        <p:txBody>
          <a:bodyPr wrap="square">
            <a:spAutoFit/>
          </a:bodyPr>
          <a:lstStyle/>
          <a:p>
            <a:r>
              <a:rPr lang="en-US" sz="2400" dirty="0">
                <a:solidFill>
                  <a:schemeClr val="bg1"/>
                </a:solidFill>
                <a:latin typeface="Adobe Caslon Pro" panose="0205050205050A020403" pitchFamily="18" charset="0"/>
              </a:rPr>
              <a:t>We already know that the ocean is of importance both to Diversity and in sustaining life on Earth. Thus, Marine Conservation is a must in order to maintain and protect those which provide us with what we need.</a:t>
            </a:r>
          </a:p>
        </p:txBody>
      </p:sp>
      <p:pic>
        <p:nvPicPr>
          <p:cNvPr id="10" name="Picture 9">
            <a:hlinkClick r:id="rId3" action="ppaction://hlinksldjump"/>
            <a:extLst>
              <a:ext uri="{FF2B5EF4-FFF2-40B4-BE49-F238E27FC236}">
                <a16:creationId xmlns:a16="http://schemas.microsoft.com/office/drawing/2014/main" id="{E4B49685-1F45-4089-B1C6-BF2DFCA1319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2" name="Picture 11">
            <a:hlinkClick r:id="rId6" action="ppaction://hlinksldjump"/>
            <a:extLst>
              <a:ext uri="{FF2B5EF4-FFF2-40B4-BE49-F238E27FC236}">
                <a16:creationId xmlns:a16="http://schemas.microsoft.com/office/drawing/2014/main" id="{E4B49685-1F45-4089-B1C6-BF2DFCA13192}"/>
              </a:ext>
            </a:extLst>
          </p:cNvPr>
          <p:cNvPicPr>
            <a:picLocks noChangeAspect="1"/>
          </p:cNvPicPr>
          <p:nvPr/>
        </p:nvPicPr>
        <p:blipFill>
          <a:blip r:embed="rId7" cstate="print">
            <a:duotone>
              <a:prstClr val="black"/>
              <a:srgbClr val="808080">
                <a:tint val="45000"/>
                <a:satMod val="400000"/>
              </a:srgbClr>
            </a:duotone>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210251" y="5871105"/>
            <a:ext cx="993431" cy="986895"/>
          </a:xfrm>
          <a:prstGeom prst="rect">
            <a:avLst/>
          </a:prstGeom>
        </p:spPr>
      </p:pic>
    </p:spTree>
    <p:extLst>
      <p:ext uri="{BB962C8B-B14F-4D97-AF65-F5344CB8AC3E}">
        <p14:creationId xmlns:p14="http://schemas.microsoft.com/office/powerpoint/2010/main" val="123163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D91B312-C6BD-4242-8436-F343C4C87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59" y="0"/>
            <a:ext cx="12277859" cy="6858001"/>
          </a:xfrm>
          <a:prstGeom prst="rect">
            <a:avLst/>
          </a:prstGeom>
        </p:spPr>
      </p:pic>
      <p:sp>
        <p:nvSpPr>
          <p:cNvPr id="12" name="Rectangle 11">
            <a:extLst>
              <a:ext uri="{FF2B5EF4-FFF2-40B4-BE49-F238E27FC236}">
                <a16:creationId xmlns:a16="http://schemas.microsoft.com/office/drawing/2014/main" id="{28ADB807-1A96-4FB9-8F2A-6769A0A99A82}"/>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3" name="Rectangle 12">
            <a:extLst>
              <a:ext uri="{FF2B5EF4-FFF2-40B4-BE49-F238E27FC236}">
                <a16:creationId xmlns:a16="http://schemas.microsoft.com/office/drawing/2014/main" id="{41A7254B-0DE7-49E5-A698-C183FDFC46F6}"/>
              </a:ext>
            </a:extLst>
          </p:cNvPr>
          <p:cNvSpPr/>
          <p:nvPr/>
        </p:nvSpPr>
        <p:spPr>
          <a:xfrm>
            <a:off x="6748670" y="935660"/>
            <a:ext cx="4675578" cy="2308324"/>
          </a:xfrm>
          <a:prstGeom prst="rect">
            <a:avLst/>
          </a:prstGeom>
        </p:spPr>
        <p:txBody>
          <a:bodyPr wrap="square">
            <a:spAutoFit/>
          </a:bodyPr>
          <a:lstStyle/>
          <a:p>
            <a:r>
              <a:rPr lang="en-US" sz="2400" dirty="0">
                <a:solidFill>
                  <a:schemeClr val="bg1"/>
                </a:solidFill>
                <a:latin typeface="Adobe Caslon Pro" panose="0205050205050A020403" pitchFamily="18" charset="0"/>
              </a:rPr>
              <a:t>Due to human activities that have cause pollution to the marine ecosystem, the growing urgency for ocean exploration before permanent and potentially harmful changes become widespread. </a:t>
            </a:r>
          </a:p>
        </p:txBody>
      </p:sp>
      <p:pic>
        <p:nvPicPr>
          <p:cNvPr id="8" name="Picture 7">
            <a:hlinkClick r:id="rId3" action="ppaction://hlinksldjump"/>
            <a:extLst>
              <a:ext uri="{FF2B5EF4-FFF2-40B4-BE49-F238E27FC236}">
                <a16:creationId xmlns:a16="http://schemas.microsoft.com/office/drawing/2014/main" id="{8AC73A25-0C4F-48A9-9ABA-BA0647799FA7}"/>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5859" y="5813742"/>
            <a:ext cx="1005840" cy="1044258"/>
          </a:xfrm>
          <a:prstGeom prst="rect">
            <a:avLst/>
          </a:prstGeom>
        </p:spPr>
      </p:pic>
      <p:pic>
        <p:nvPicPr>
          <p:cNvPr id="9" name="Picture 8">
            <a:hlinkClick r:id="rId6" action="ppaction://hlinksldjump"/>
            <a:extLst>
              <a:ext uri="{FF2B5EF4-FFF2-40B4-BE49-F238E27FC236}">
                <a16:creationId xmlns:a16="http://schemas.microsoft.com/office/drawing/2014/main" id="{FB64D6FE-B4FA-4945-92B4-C44B75A4186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111606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F4D1A-DCFB-4682-AC5F-60EC4B0407F4}"/>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0" y="0"/>
            <a:ext cx="12191999" cy="6858000"/>
          </a:xfrm>
          <a:prstGeom prst="rect">
            <a:avLst/>
          </a:prstGeom>
        </p:spPr>
      </p:pic>
      <p:sp>
        <p:nvSpPr>
          <p:cNvPr id="4" name="Rectangle 3">
            <a:extLst>
              <a:ext uri="{FF2B5EF4-FFF2-40B4-BE49-F238E27FC236}">
                <a16:creationId xmlns:a16="http://schemas.microsoft.com/office/drawing/2014/main" id="{41B95A90-1E3D-4887-B980-35DD552510DF}"/>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dirty="0"/>
          </a:p>
        </p:txBody>
      </p:sp>
      <p:sp>
        <p:nvSpPr>
          <p:cNvPr id="5" name="Rectangle 4">
            <a:extLst>
              <a:ext uri="{FF2B5EF4-FFF2-40B4-BE49-F238E27FC236}">
                <a16:creationId xmlns:a16="http://schemas.microsoft.com/office/drawing/2014/main" id="{18DCF7D8-EAE7-4B01-A90C-FC3DB3AB7DB8}"/>
              </a:ext>
            </a:extLst>
          </p:cNvPr>
          <p:cNvSpPr/>
          <p:nvPr/>
        </p:nvSpPr>
        <p:spPr>
          <a:xfrm>
            <a:off x="7001873" y="935660"/>
            <a:ext cx="4563165" cy="2308324"/>
          </a:xfrm>
          <a:prstGeom prst="rect">
            <a:avLst/>
          </a:prstGeom>
        </p:spPr>
        <p:txBody>
          <a:bodyPr wrap="square">
            <a:spAutoFit/>
          </a:bodyPr>
          <a:lstStyle/>
          <a:p>
            <a:r>
              <a:rPr lang="en-US" sz="2400" dirty="0">
                <a:solidFill>
                  <a:schemeClr val="bg1"/>
                </a:solidFill>
                <a:latin typeface="Adobe Caslon Pro" panose="0205050205050A020403" pitchFamily="18" charset="0"/>
              </a:rPr>
              <a:t>The ocean bears a double burden from the burning of fossil fuels and associated climate change; not only is it warmer, but the additional carbon dioxide dissolves in the ocean, making it more acidic.</a:t>
            </a:r>
          </a:p>
        </p:txBody>
      </p:sp>
      <p:pic>
        <p:nvPicPr>
          <p:cNvPr id="7" name="Picture 6">
            <a:hlinkClick r:id="rId3" action="ppaction://hlinksldjump"/>
            <a:extLst>
              <a:ext uri="{FF2B5EF4-FFF2-40B4-BE49-F238E27FC236}">
                <a16:creationId xmlns:a16="http://schemas.microsoft.com/office/drawing/2014/main" id="{E4B49685-1F45-4089-B1C6-BF2DFCA1319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9" name="Picture 8">
            <a:hlinkClick r:id="rId6" action="ppaction://hlinksldjump"/>
            <a:extLst>
              <a:ext uri="{FF2B5EF4-FFF2-40B4-BE49-F238E27FC236}">
                <a16:creationId xmlns:a16="http://schemas.microsoft.com/office/drawing/2014/main" id="{E4B49685-1F45-4089-B1C6-BF2DFCA1319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386673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D2698F-B938-4569-A0A4-25540823B62C}"/>
              </a:ext>
            </a:extLst>
          </p:cNvPr>
          <p:cNvPicPr>
            <a:picLocks noChangeAspect="1"/>
          </p:cNvPicPr>
          <p:nvPr/>
        </p:nvPicPr>
        <p:blipFill rotWithShape="1">
          <a:blip r:embed="rId2">
            <a:extLst>
              <a:ext uri="{28A0092B-C50C-407E-A947-70E740481C1C}">
                <a14:useLocalDpi xmlns:a14="http://schemas.microsoft.com/office/drawing/2010/main" val="0"/>
              </a:ext>
            </a:extLst>
          </a:blip>
          <a:srcRect b="24977"/>
          <a:stretch/>
        </p:blipFill>
        <p:spPr>
          <a:xfrm>
            <a:off x="0" y="-1"/>
            <a:ext cx="12192000" cy="6858001"/>
          </a:xfrm>
          <a:prstGeom prst="rect">
            <a:avLst/>
          </a:prstGeom>
        </p:spPr>
      </p:pic>
      <p:sp>
        <p:nvSpPr>
          <p:cNvPr id="7" name="Rectangle 6">
            <a:extLst>
              <a:ext uri="{FF2B5EF4-FFF2-40B4-BE49-F238E27FC236}">
                <a16:creationId xmlns:a16="http://schemas.microsoft.com/office/drawing/2014/main" id="{F20B9D32-5A39-4A61-9C32-80F094C71786}"/>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dirty="0"/>
          </a:p>
        </p:txBody>
      </p:sp>
      <p:sp>
        <p:nvSpPr>
          <p:cNvPr id="2" name="Rectangle 1">
            <a:extLst>
              <a:ext uri="{FF2B5EF4-FFF2-40B4-BE49-F238E27FC236}">
                <a16:creationId xmlns:a16="http://schemas.microsoft.com/office/drawing/2014/main" id="{06FEA0CB-3FA8-4DB2-B197-93F0571EDB6E}"/>
              </a:ext>
            </a:extLst>
          </p:cNvPr>
          <p:cNvSpPr/>
          <p:nvPr/>
        </p:nvSpPr>
        <p:spPr>
          <a:xfrm>
            <a:off x="955991" y="4536503"/>
            <a:ext cx="10292042" cy="1528542"/>
          </a:xfrm>
          <a:prstGeom prst="rect">
            <a:avLst/>
          </a:prstGeom>
          <a:solidFill>
            <a:srgbClr val="004D86">
              <a:alpha val="72000"/>
            </a:srgbClr>
          </a:solidFill>
          <a:ln>
            <a:solidFill>
              <a:srgbClr val="0070C0"/>
            </a:solidFill>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59143980-AB1F-420F-9F3B-B6A5C8701CC6}"/>
              </a:ext>
            </a:extLst>
          </p:cNvPr>
          <p:cNvSpPr/>
          <p:nvPr/>
        </p:nvSpPr>
        <p:spPr>
          <a:xfrm>
            <a:off x="1153639" y="4639054"/>
            <a:ext cx="10082370" cy="1323439"/>
          </a:xfrm>
          <a:prstGeom prst="rect">
            <a:avLst/>
          </a:prstGeom>
        </p:spPr>
        <p:txBody>
          <a:bodyPr wrap="square">
            <a:spAutoFit/>
          </a:bodyPr>
          <a:lstStyle/>
          <a:p>
            <a:r>
              <a:rPr lang="en-US" sz="2000" dirty="0">
                <a:solidFill>
                  <a:schemeClr val="bg1"/>
                </a:solidFill>
                <a:latin typeface="Adobe Caslon Pro" panose="0205050205050A020403" pitchFamily="18" charset="0"/>
              </a:rPr>
              <a:t>As the amount of plastic in the ocean increases, the diversity of marine life drastically decreases. The current extinction rate is now approaching 1,000 times the background rate and may climb to 10,000 times the background rate during the next century, if present trends continue, a loss that would easily equal those of past extinctions.</a:t>
            </a:r>
          </a:p>
        </p:txBody>
      </p:sp>
      <p:pic>
        <p:nvPicPr>
          <p:cNvPr id="10" name="Picture 9">
            <a:hlinkClick r:id="rId3" action="ppaction://hlinksldjump"/>
            <a:extLst>
              <a:ext uri="{FF2B5EF4-FFF2-40B4-BE49-F238E27FC236}">
                <a16:creationId xmlns:a16="http://schemas.microsoft.com/office/drawing/2014/main" id="{E4B49685-1F45-4089-B1C6-BF2DFCA1319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11" name="Picture 10">
            <a:hlinkClick r:id="rId6" action="ppaction://hlinksldjump"/>
            <a:extLst>
              <a:ext uri="{FF2B5EF4-FFF2-40B4-BE49-F238E27FC236}">
                <a16:creationId xmlns:a16="http://schemas.microsoft.com/office/drawing/2014/main" id="{7D39703D-E3A7-457C-B5C9-80A27F9D7718}"/>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203226" y="5813742"/>
            <a:ext cx="1005840" cy="1044258"/>
          </a:xfrm>
          <a:prstGeom prst="rect">
            <a:avLst/>
          </a:prstGeom>
        </p:spPr>
      </p:pic>
    </p:spTree>
    <p:extLst>
      <p:ext uri="{BB962C8B-B14F-4D97-AF65-F5344CB8AC3E}">
        <p14:creationId xmlns:p14="http://schemas.microsoft.com/office/powerpoint/2010/main" val="71804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ECB8B3-3A71-4160-BE48-85F6476F79EF}"/>
              </a:ext>
            </a:extLst>
          </p:cNvPr>
          <p:cNvPicPr>
            <a:picLocks noChangeAspect="1"/>
          </p:cNvPicPr>
          <p:nvPr/>
        </p:nvPicPr>
        <p:blipFill rotWithShape="1">
          <a:blip r:embed="rId2">
            <a:extLst>
              <a:ext uri="{28A0092B-C50C-407E-A947-70E740481C1C}">
                <a14:useLocalDpi xmlns:a14="http://schemas.microsoft.com/office/drawing/2010/main" val="0"/>
              </a:ext>
            </a:extLst>
          </a:blip>
          <a:srcRect b="14250"/>
          <a:stretch/>
        </p:blipFill>
        <p:spPr>
          <a:xfrm>
            <a:off x="1" y="0"/>
            <a:ext cx="12191999" cy="6858000"/>
          </a:xfrm>
          <a:prstGeom prst="rect">
            <a:avLst/>
          </a:prstGeom>
        </p:spPr>
      </p:pic>
      <p:sp>
        <p:nvSpPr>
          <p:cNvPr id="4" name="Rectangle 3">
            <a:extLst>
              <a:ext uri="{FF2B5EF4-FFF2-40B4-BE49-F238E27FC236}">
                <a16:creationId xmlns:a16="http://schemas.microsoft.com/office/drawing/2014/main" id="{CD910000-D470-49F3-AEA6-CFFB0C323E30}"/>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5" name="Rectangle 4">
            <a:extLst>
              <a:ext uri="{FF2B5EF4-FFF2-40B4-BE49-F238E27FC236}">
                <a16:creationId xmlns:a16="http://schemas.microsoft.com/office/drawing/2014/main" id="{A9ECFE00-856A-4203-AAC5-4D0AEB9D1351}"/>
              </a:ext>
            </a:extLst>
          </p:cNvPr>
          <p:cNvSpPr/>
          <p:nvPr/>
        </p:nvSpPr>
        <p:spPr>
          <a:xfrm>
            <a:off x="813683" y="3824959"/>
            <a:ext cx="4434177" cy="2246769"/>
          </a:xfrm>
          <a:prstGeom prst="rect">
            <a:avLst/>
          </a:prstGeom>
        </p:spPr>
        <p:txBody>
          <a:bodyPr wrap="square">
            <a:spAutoFit/>
          </a:bodyPr>
          <a:lstStyle/>
          <a:p>
            <a:r>
              <a:rPr lang="en-US" sz="2000" dirty="0">
                <a:solidFill>
                  <a:schemeClr val="bg1"/>
                </a:solidFill>
                <a:latin typeface="Adobe Caslon Pro" panose="0205050205050A020403" pitchFamily="18" charset="0"/>
              </a:rPr>
              <a:t>If pollution continues to worsen through the years, we may never be able to explore the remaining large portion of the ocean that is yet to be seen. Future generations may never be able to witness the beauty that marine life provides and life on Earth may become unsustainable.</a:t>
            </a:r>
          </a:p>
        </p:txBody>
      </p:sp>
      <p:pic>
        <p:nvPicPr>
          <p:cNvPr id="8" name="Picture 7">
            <a:hlinkClick r:id="rId3" action="ppaction://hlinksldjump"/>
            <a:extLst>
              <a:ext uri="{FF2B5EF4-FFF2-40B4-BE49-F238E27FC236}">
                <a16:creationId xmlns:a16="http://schemas.microsoft.com/office/drawing/2014/main" id="{0DDBF090-D014-48AA-B999-4BA95689C3E2}"/>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9" name="Picture 8">
            <a:hlinkClick r:id="rId6" action="ppaction://hlinksldjump"/>
            <a:extLst>
              <a:ext uri="{FF2B5EF4-FFF2-40B4-BE49-F238E27FC236}">
                <a16:creationId xmlns:a16="http://schemas.microsoft.com/office/drawing/2014/main" id="{267A706E-27C8-49AE-A820-E5D6E10DEB16}"/>
              </a:ext>
            </a:extLst>
          </p:cNvPr>
          <p:cNvPicPr>
            <a:picLocks noChangeAspect="1"/>
          </p:cNvPicPr>
          <p:nvPr/>
        </p:nvPicPr>
        <p:blipFill>
          <a:blip r:embed="rId4" cstate="print">
            <a:duotone>
              <a:prstClr val="black"/>
              <a:srgbClr val="808080">
                <a:tint val="45000"/>
                <a:satMod val="400000"/>
              </a:srgbClr>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358873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E8ABF1-4477-4F88-AC63-86255B276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313A99B-8075-46AE-99B3-75855BD2A254}"/>
              </a:ext>
            </a:extLst>
          </p:cNvPr>
          <p:cNvSpPr/>
          <p:nvPr/>
        </p:nvSpPr>
        <p:spPr>
          <a:xfrm>
            <a:off x="626962" y="674225"/>
            <a:ext cx="10938076" cy="5509550"/>
          </a:xfrm>
          <a:prstGeom prst="rect">
            <a:avLst/>
          </a:prstGeom>
          <a:noFill/>
          <a:ln w="571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pic>
        <p:nvPicPr>
          <p:cNvPr id="4" name="Graphic 3" descr="Anchor">
            <a:extLst>
              <a:ext uri="{FF2B5EF4-FFF2-40B4-BE49-F238E27FC236}">
                <a16:creationId xmlns:a16="http://schemas.microsoft.com/office/drawing/2014/main" id="{8DFA085B-0FD7-4A0D-885F-3F4B1075B1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3860" y="808300"/>
            <a:ext cx="2904280" cy="2904280"/>
          </a:xfrm>
          <a:prstGeom prst="rect">
            <a:avLst/>
          </a:prstGeom>
        </p:spPr>
      </p:pic>
      <p:sp>
        <p:nvSpPr>
          <p:cNvPr id="5" name="Rectangle 4">
            <a:extLst>
              <a:ext uri="{FF2B5EF4-FFF2-40B4-BE49-F238E27FC236}">
                <a16:creationId xmlns:a16="http://schemas.microsoft.com/office/drawing/2014/main" id="{DBC1E161-41CB-4CE3-9D86-D74082A91E82}"/>
              </a:ext>
            </a:extLst>
          </p:cNvPr>
          <p:cNvSpPr/>
          <p:nvPr/>
        </p:nvSpPr>
        <p:spPr>
          <a:xfrm>
            <a:off x="2239965" y="4386805"/>
            <a:ext cx="7712111" cy="1323439"/>
          </a:xfrm>
          <a:prstGeom prst="rect">
            <a:avLst/>
          </a:prstGeom>
        </p:spPr>
        <p:txBody>
          <a:bodyPr wrap="none">
            <a:spAutoFit/>
          </a:bodyPr>
          <a:lstStyle/>
          <a:p>
            <a:pPr algn="ctr" fontAlgn="base"/>
            <a:r>
              <a:rPr lang="en-US" sz="2000" b="1" dirty="0">
                <a:solidFill>
                  <a:schemeClr val="bg1"/>
                </a:solidFill>
                <a:latin typeface="Adobe Caslon Pro" panose="0205050205050A020403" pitchFamily="18" charset="0"/>
              </a:rPr>
              <a:t>The Ocean is filled with many secrets. </a:t>
            </a:r>
          </a:p>
          <a:p>
            <a:pPr algn="ctr" fontAlgn="base"/>
            <a:r>
              <a:rPr lang="en-US" sz="2000" b="1" i="0" dirty="0">
                <a:solidFill>
                  <a:schemeClr val="bg1"/>
                </a:solidFill>
                <a:effectLst/>
                <a:latin typeface="Adobe Caslon Pro" panose="0205050205050A020403" pitchFamily="18" charset="0"/>
              </a:rPr>
              <a:t>We can say that what we may know about it is just the tip of the ic</a:t>
            </a:r>
            <a:r>
              <a:rPr lang="en-US" sz="2000" b="1" dirty="0">
                <a:solidFill>
                  <a:schemeClr val="bg1"/>
                </a:solidFill>
                <a:latin typeface="Adobe Caslon Pro" panose="0205050205050A020403" pitchFamily="18" charset="0"/>
              </a:rPr>
              <a:t>e berg. </a:t>
            </a:r>
          </a:p>
          <a:p>
            <a:pPr algn="ctr" fontAlgn="base"/>
            <a:r>
              <a:rPr lang="en-US" sz="2000" b="1" dirty="0">
                <a:solidFill>
                  <a:schemeClr val="bg1"/>
                </a:solidFill>
                <a:latin typeface="Adobe Caslon Pro" panose="0205050205050A020403" pitchFamily="18" charset="0"/>
              </a:rPr>
              <a:t>But if current trends do not change, that ice berg might melt </a:t>
            </a:r>
          </a:p>
          <a:p>
            <a:pPr algn="ctr" fontAlgn="base"/>
            <a:r>
              <a:rPr lang="en-US" sz="2000" b="1" dirty="0">
                <a:solidFill>
                  <a:schemeClr val="bg1"/>
                </a:solidFill>
                <a:latin typeface="Adobe Caslon Pro" panose="0205050205050A020403" pitchFamily="18" charset="0"/>
              </a:rPr>
              <a:t>Without us knowing the mystery that lies underneath.</a:t>
            </a:r>
            <a:endParaRPr lang="en-US" sz="2000" b="1" i="0" dirty="0">
              <a:solidFill>
                <a:schemeClr val="bg1"/>
              </a:solidFill>
              <a:effectLst/>
              <a:latin typeface="Adobe Caslon Pro" panose="0205050205050A020403" pitchFamily="18" charset="0"/>
            </a:endParaRPr>
          </a:p>
        </p:txBody>
      </p:sp>
      <p:pic>
        <p:nvPicPr>
          <p:cNvPr id="8" name="Picture 7">
            <a:hlinkClick r:id="rId5" action="ppaction://hlinksldjump"/>
            <a:extLst>
              <a:ext uri="{FF2B5EF4-FFF2-40B4-BE49-F238E27FC236}">
                <a16:creationId xmlns:a16="http://schemas.microsoft.com/office/drawing/2014/main" id="{2FC30F94-82F9-4174-9ACA-377F5485532F}"/>
              </a:ext>
            </a:extLst>
          </p:cNvPr>
          <p:cNvPicPr>
            <a:picLocks noChangeAspect="1"/>
          </p:cNvPicPr>
          <p:nvPr/>
        </p:nvPicPr>
        <p:blipFill>
          <a:blip r:embed="rId6" cstate="print">
            <a:duotone>
              <a:prstClr val="black"/>
              <a:srgbClr val="808080">
                <a:tint val="45000"/>
                <a:satMod val="40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5813742"/>
            <a:ext cx="1005840" cy="1044258"/>
          </a:xfrm>
          <a:prstGeom prst="rect">
            <a:avLst/>
          </a:prstGeom>
        </p:spPr>
      </p:pic>
      <p:pic>
        <p:nvPicPr>
          <p:cNvPr id="9" name="Picture 8">
            <a:hlinkClick r:id="rId8" action="ppaction://hlinksldjump"/>
            <a:extLst>
              <a:ext uri="{FF2B5EF4-FFF2-40B4-BE49-F238E27FC236}">
                <a16:creationId xmlns:a16="http://schemas.microsoft.com/office/drawing/2014/main" id="{32A7CD41-A21D-4713-805B-A79798C1EAD4}"/>
              </a:ext>
            </a:extLst>
          </p:cNvPr>
          <p:cNvPicPr>
            <a:picLocks noChangeAspect="1"/>
          </p:cNvPicPr>
          <p:nvPr/>
        </p:nvPicPr>
        <p:blipFill>
          <a:blip r:embed="rId6" cstate="print">
            <a:duotone>
              <a:prstClr val="black"/>
              <a:srgbClr val="808080">
                <a:tint val="45000"/>
                <a:satMod val="400000"/>
              </a:srgb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1186160" y="5813742"/>
            <a:ext cx="1005840" cy="1044258"/>
          </a:xfrm>
          <a:prstGeom prst="rect">
            <a:avLst/>
          </a:prstGeom>
        </p:spPr>
      </p:pic>
    </p:spTree>
    <p:extLst>
      <p:ext uri="{BB962C8B-B14F-4D97-AF65-F5344CB8AC3E}">
        <p14:creationId xmlns:p14="http://schemas.microsoft.com/office/powerpoint/2010/main" val="418979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1107</TotalTime>
  <Words>736</Words>
  <Application>Microsoft Office PowerPoint</Application>
  <PresentationFormat>Widescreen</PresentationFormat>
  <Paragraphs>35</Paragraphs>
  <Slides>20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20</vt:i4>
      </vt:variant>
      <vt:variant>
        <vt:lpstr>Custom Shows</vt:lpstr>
      </vt:variant>
      <vt:variant>
        <vt:i4>3</vt:i4>
      </vt:variant>
    </vt:vector>
  </HeadingPairs>
  <TitlesOfParts>
    <vt:vector size="30" baseType="lpstr">
      <vt:lpstr>Adobe Caslon Pro</vt:lpstr>
      <vt:lpstr>Adobe Caslon Pro Bold</vt:lpstr>
      <vt:lpstr>Arial</vt:lpstr>
      <vt:lpstr>Bodoni MT</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cover loop</vt:lpstr>
      <vt:lpstr>Ocean</vt:lpstr>
      <vt:lpstr>Marine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Santiago</dc:creator>
  <cp:lastModifiedBy>Anthony Santiago</cp:lastModifiedBy>
  <cp:revision>80</cp:revision>
  <dcterms:created xsi:type="dcterms:W3CDTF">2019-03-13T05:31:48Z</dcterms:created>
  <dcterms:modified xsi:type="dcterms:W3CDTF">2019-03-19T23:57:47Z</dcterms:modified>
</cp:coreProperties>
</file>